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352" r:id="rId2"/>
    <p:sldId id="257" r:id="rId3"/>
    <p:sldId id="353" r:id="rId4"/>
    <p:sldId id="259" r:id="rId5"/>
    <p:sldId id="260" r:id="rId6"/>
    <p:sldId id="354"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55" r:id="rId21"/>
    <p:sldId id="276" r:id="rId22"/>
    <p:sldId id="2147482096" r:id="rId23"/>
    <p:sldId id="278" r:id="rId24"/>
    <p:sldId id="279" r:id="rId25"/>
    <p:sldId id="356" r:id="rId26"/>
    <p:sldId id="281" r:id="rId27"/>
    <p:sldId id="357" r:id="rId28"/>
    <p:sldId id="283" r:id="rId29"/>
    <p:sldId id="284" r:id="rId30"/>
    <p:sldId id="285" r:id="rId31"/>
    <p:sldId id="286" r:id="rId32"/>
    <p:sldId id="287" r:id="rId33"/>
    <p:sldId id="2147482093" r:id="rId34"/>
    <p:sldId id="288" r:id="rId35"/>
    <p:sldId id="289" r:id="rId36"/>
    <p:sldId id="290" r:id="rId37"/>
    <p:sldId id="2147482094" r:id="rId38"/>
    <p:sldId id="2147482095" r:id="rId39"/>
    <p:sldId id="293" r:id="rId40"/>
    <p:sldId id="2147482097" r:id="rId41"/>
    <p:sldId id="2147482098" r:id="rId42"/>
    <p:sldId id="296" r:id="rId43"/>
    <p:sldId id="297" r:id="rId44"/>
    <p:sldId id="2147482125" r:id="rId45"/>
    <p:sldId id="298" r:id="rId46"/>
    <p:sldId id="299" r:id="rId47"/>
    <p:sldId id="300" r:id="rId48"/>
    <p:sldId id="2147482099" r:id="rId49"/>
    <p:sldId id="2147482100" r:id="rId50"/>
    <p:sldId id="303" r:id="rId51"/>
    <p:sldId id="2147482101" r:id="rId52"/>
    <p:sldId id="305" r:id="rId53"/>
    <p:sldId id="2147482102" r:id="rId54"/>
    <p:sldId id="307" r:id="rId55"/>
    <p:sldId id="308" r:id="rId56"/>
    <p:sldId id="309" r:id="rId57"/>
    <p:sldId id="2147482104" r:id="rId58"/>
    <p:sldId id="2147482105" r:id="rId59"/>
    <p:sldId id="312" r:id="rId60"/>
    <p:sldId id="2147482106" r:id="rId61"/>
    <p:sldId id="314" r:id="rId62"/>
    <p:sldId id="2147482107" r:id="rId63"/>
    <p:sldId id="316" r:id="rId64"/>
    <p:sldId id="2147482108" r:id="rId65"/>
    <p:sldId id="2147482109" r:id="rId66"/>
    <p:sldId id="2147482110" r:id="rId67"/>
    <p:sldId id="2147482111" r:id="rId68"/>
    <p:sldId id="2147482112" r:id="rId69"/>
    <p:sldId id="322" r:id="rId70"/>
    <p:sldId id="324" r:id="rId71"/>
    <p:sldId id="2147482113" r:id="rId72"/>
    <p:sldId id="326" r:id="rId73"/>
    <p:sldId id="327" r:id="rId74"/>
    <p:sldId id="2147482114" r:id="rId75"/>
    <p:sldId id="2147482115" r:id="rId76"/>
    <p:sldId id="2147482116" r:id="rId77"/>
    <p:sldId id="331" r:id="rId78"/>
    <p:sldId id="2147482117" r:id="rId79"/>
    <p:sldId id="2147482118" r:id="rId80"/>
    <p:sldId id="2147482119" r:id="rId81"/>
    <p:sldId id="2147482120" r:id="rId82"/>
    <p:sldId id="336" r:id="rId83"/>
    <p:sldId id="2147482121" r:id="rId84"/>
    <p:sldId id="338" r:id="rId85"/>
    <p:sldId id="339" r:id="rId86"/>
    <p:sldId id="2147482122" r:id="rId87"/>
    <p:sldId id="341" r:id="rId88"/>
    <p:sldId id="342" r:id="rId89"/>
    <p:sldId id="2147482123" r:id="rId90"/>
    <p:sldId id="344" r:id="rId91"/>
    <p:sldId id="345" r:id="rId92"/>
    <p:sldId id="346" r:id="rId93"/>
    <p:sldId id="347" r:id="rId94"/>
    <p:sldId id="348" r:id="rId95"/>
    <p:sldId id="349" r:id="rId96"/>
    <p:sldId id="2147482124" r:id="rId97"/>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94" autoAdjust="0"/>
  </p:normalViewPr>
  <p:slideViewPr>
    <p:cSldViewPr snapToGrid="0" snapToObjects="1">
      <p:cViewPr varScale="1">
        <p:scale>
          <a:sx n="84" d="100"/>
          <a:sy n="84" d="100"/>
        </p:scale>
        <p:origin x="163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8148B-D225-4AC1-9E8F-0470AD60CB2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82862B67-9552-4DA9-9B35-0D9BF89E1D8C}">
      <dgm:prSet>
        <dgm:style>
          <a:lnRef idx="2">
            <a:schemeClr val="accent2"/>
          </a:lnRef>
          <a:fillRef idx="1">
            <a:schemeClr val="lt1"/>
          </a:fillRef>
          <a:effectRef idx="0">
            <a:schemeClr val="accent2"/>
          </a:effectRef>
          <a:fontRef idx="minor">
            <a:schemeClr val="dk1"/>
          </a:fontRef>
        </dgm:style>
      </dgm:prSet>
      <dgm:spPr/>
      <dgm:t>
        <a:bodyPr/>
        <a:lstStyle/>
        <a:p>
          <a:r>
            <a:rPr lang="en-GB"/>
            <a:t>The RAG pipeline consists of three consecutive stages: </a:t>
          </a:r>
          <a:endParaRPr lang="en-US"/>
        </a:p>
      </dgm:t>
    </dgm:pt>
    <dgm:pt modelId="{F6ED109C-3290-4674-B474-A2CD7D308A4B}" type="parTrans" cxnId="{AC3EF21B-B03B-4047-918D-9C0C8CEFD251}">
      <dgm:prSet/>
      <dgm:spPr/>
      <dgm:t>
        <a:bodyPr/>
        <a:lstStyle/>
        <a:p>
          <a:endParaRPr lang="en-US"/>
        </a:p>
      </dgm:t>
    </dgm:pt>
    <dgm:pt modelId="{FD2DE23A-2CD0-44B1-A2F7-C17554775CAC}" type="sibTrans" cxnId="{AC3EF21B-B03B-4047-918D-9C0C8CEFD251}">
      <dgm:prSet/>
      <dgm:spPr/>
      <dgm:t>
        <a:bodyPr/>
        <a:lstStyle/>
        <a:p>
          <a:endParaRPr lang="en-US"/>
        </a:p>
      </dgm:t>
    </dgm:pt>
    <dgm:pt modelId="{7BFE1032-FDB6-4C32-BC5E-359EFCEF3CB9}">
      <dgm:prSet>
        <dgm:style>
          <a:lnRef idx="2">
            <a:schemeClr val="accent2"/>
          </a:lnRef>
          <a:fillRef idx="1">
            <a:schemeClr val="lt1"/>
          </a:fillRef>
          <a:effectRef idx="0">
            <a:schemeClr val="accent2"/>
          </a:effectRef>
          <a:fontRef idx="minor">
            <a:schemeClr val="dk1"/>
          </a:fontRef>
        </dgm:style>
      </dgm:prSet>
      <dgm:spPr/>
      <dgm:t>
        <a:bodyPr/>
        <a:lstStyle/>
        <a:p>
          <a:r>
            <a:rPr lang="en-GB" b="1"/>
            <a:t>ingestion</a:t>
          </a:r>
          <a:r>
            <a:rPr lang="en-GB"/>
            <a:t>, which includes data loading, preprocessing, chunking, embedding, and indexing; </a:t>
          </a:r>
          <a:endParaRPr lang="en-US"/>
        </a:p>
      </dgm:t>
    </dgm:pt>
    <dgm:pt modelId="{5801E444-87D0-408B-B552-425D724D882F}" type="parTrans" cxnId="{1D2581C8-B47B-4FE7-ADBA-519C48091E5C}">
      <dgm:prSet/>
      <dgm:spPr/>
      <dgm:t>
        <a:bodyPr/>
        <a:lstStyle/>
        <a:p>
          <a:endParaRPr lang="en-US"/>
        </a:p>
      </dgm:t>
    </dgm:pt>
    <dgm:pt modelId="{6ACFC276-A171-46C1-8CC2-259A9390B874}" type="sibTrans" cxnId="{1D2581C8-B47B-4FE7-ADBA-519C48091E5C}">
      <dgm:prSet/>
      <dgm:spPr/>
      <dgm:t>
        <a:bodyPr/>
        <a:lstStyle/>
        <a:p>
          <a:endParaRPr lang="en-US"/>
        </a:p>
      </dgm:t>
    </dgm:pt>
    <dgm:pt modelId="{66993547-2C63-4FBC-8E4A-0C2A44E871BD}">
      <dgm:prSet>
        <dgm:style>
          <a:lnRef idx="2">
            <a:schemeClr val="accent2"/>
          </a:lnRef>
          <a:fillRef idx="1">
            <a:schemeClr val="lt1"/>
          </a:fillRef>
          <a:effectRef idx="0">
            <a:schemeClr val="accent2"/>
          </a:effectRef>
          <a:fontRef idx="minor">
            <a:schemeClr val="dk1"/>
          </a:fontRef>
        </dgm:style>
      </dgm:prSet>
      <dgm:spPr/>
      <dgm:t>
        <a:bodyPr/>
        <a:lstStyle/>
        <a:p>
          <a:r>
            <a:rPr lang="en-GB" b="1"/>
            <a:t>retrieval</a:t>
          </a:r>
          <a:r>
            <a:rPr lang="en-GB"/>
            <a:t>, where the system queries the vector database according to user input; </a:t>
          </a:r>
          <a:endParaRPr lang="en-US"/>
        </a:p>
      </dgm:t>
    </dgm:pt>
    <dgm:pt modelId="{9343D9CC-C7EA-42DF-8C1D-E7A6F4AE3311}" type="parTrans" cxnId="{FE99EF44-2C2A-4CCD-8B02-EAF92B5A059C}">
      <dgm:prSet/>
      <dgm:spPr/>
      <dgm:t>
        <a:bodyPr/>
        <a:lstStyle/>
        <a:p>
          <a:endParaRPr lang="en-US"/>
        </a:p>
      </dgm:t>
    </dgm:pt>
    <dgm:pt modelId="{6DE0EAEE-AC93-4A71-9FEA-B0D82EC344FF}" type="sibTrans" cxnId="{FE99EF44-2C2A-4CCD-8B02-EAF92B5A059C}">
      <dgm:prSet/>
      <dgm:spPr/>
      <dgm:t>
        <a:bodyPr/>
        <a:lstStyle/>
        <a:p>
          <a:endParaRPr lang="en-US"/>
        </a:p>
      </dgm:t>
    </dgm:pt>
    <dgm:pt modelId="{146699A7-5CF9-4C74-8261-0A31F8176F77}">
      <dgm:prSet>
        <dgm:style>
          <a:lnRef idx="2">
            <a:schemeClr val="accent2"/>
          </a:lnRef>
          <a:fillRef idx="1">
            <a:schemeClr val="lt1"/>
          </a:fillRef>
          <a:effectRef idx="0">
            <a:schemeClr val="accent2"/>
          </a:effectRef>
          <a:fontRef idx="minor">
            <a:schemeClr val="dk1"/>
          </a:fontRef>
        </dgm:style>
      </dgm:prSet>
      <dgm:spPr/>
      <dgm:t>
        <a:bodyPr/>
        <a:lstStyle/>
        <a:p>
          <a:r>
            <a:rPr lang="en-GB" b="1"/>
            <a:t>generation</a:t>
          </a:r>
          <a:r>
            <a:rPr lang="en-GB"/>
            <a:t>, which uses the retrieved chunks to produce contextually appropriate responses.</a:t>
          </a:r>
          <a:endParaRPr lang="en-US"/>
        </a:p>
      </dgm:t>
    </dgm:pt>
    <dgm:pt modelId="{5DD33793-0AF5-42FC-BFB4-D4260BE06D13}" type="parTrans" cxnId="{BBAD5164-3D41-4AE9-BD67-4461FDEA4477}">
      <dgm:prSet/>
      <dgm:spPr/>
      <dgm:t>
        <a:bodyPr/>
        <a:lstStyle/>
        <a:p>
          <a:endParaRPr lang="en-US"/>
        </a:p>
      </dgm:t>
    </dgm:pt>
    <dgm:pt modelId="{CF2F0107-3B51-418C-B85C-7DD87C352242}" type="sibTrans" cxnId="{BBAD5164-3D41-4AE9-BD67-4461FDEA4477}">
      <dgm:prSet/>
      <dgm:spPr/>
      <dgm:t>
        <a:bodyPr/>
        <a:lstStyle/>
        <a:p>
          <a:endParaRPr lang="en-US"/>
        </a:p>
      </dgm:t>
    </dgm:pt>
    <dgm:pt modelId="{41592411-B94B-4139-BB25-730D4E44E6C7}" type="pres">
      <dgm:prSet presAssocID="{13B8148B-D225-4AC1-9E8F-0470AD60CB23}" presName="diagram" presStyleCnt="0">
        <dgm:presLayoutVars>
          <dgm:dir/>
          <dgm:resizeHandles val="exact"/>
        </dgm:presLayoutVars>
      </dgm:prSet>
      <dgm:spPr/>
    </dgm:pt>
    <dgm:pt modelId="{BDDCCAC7-D554-4A84-94BA-4A36AB4EF971}" type="pres">
      <dgm:prSet presAssocID="{82862B67-9552-4DA9-9B35-0D9BF89E1D8C}" presName="node" presStyleLbl="node1" presStyleIdx="0" presStyleCnt="1">
        <dgm:presLayoutVars>
          <dgm:bulletEnabled val="1"/>
        </dgm:presLayoutVars>
      </dgm:prSet>
      <dgm:spPr/>
    </dgm:pt>
  </dgm:ptLst>
  <dgm:cxnLst>
    <dgm:cxn modelId="{F36C251B-D774-44E8-83AD-E3E260297D41}" type="presOf" srcId="{66993547-2C63-4FBC-8E4A-0C2A44E871BD}" destId="{BDDCCAC7-D554-4A84-94BA-4A36AB4EF971}" srcOrd="0" destOrd="2" presId="urn:microsoft.com/office/officeart/2005/8/layout/process5"/>
    <dgm:cxn modelId="{AC3EF21B-B03B-4047-918D-9C0C8CEFD251}" srcId="{13B8148B-D225-4AC1-9E8F-0470AD60CB23}" destId="{82862B67-9552-4DA9-9B35-0D9BF89E1D8C}" srcOrd="0" destOrd="0" parTransId="{F6ED109C-3290-4674-B474-A2CD7D308A4B}" sibTransId="{FD2DE23A-2CD0-44B1-A2F7-C17554775CAC}"/>
    <dgm:cxn modelId="{10366C43-C850-4337-B9FA-97D97E3EEB99}" type="presOf" srcId="{146699A7-5CF9-4C74-8261-0A31F8176F77}" destId="{BDDCCAC7-D554-4A84-94BA-4A36AB4EF971}" srcOrd="0" destOrd="3" presId="urn:microsoft.com/office/officeart/2005/8/layout/process5"/>
    <dgm:cxn modelId="{BBAD5164-3D41-4AE9-BD67-4461FDEA4477}" srcId="{82862B67-9552-4DA9-9B35-0D9BF89E1D8C}" destId="{146699A7-5CF9-4C74-8261-0A31F8176F77}" srcOrd="2" destOrd="0" parTransId="{5DD33793-0AF5-42FC-BFB4-D4260BE06D13}" sibTransId="{CF2F0107-3B51-418C-B85C-7DD87C352242}"/>
    <dgm:cxn modelId="{FE99EF44-2C2A-4CCD-8B02-EAF92B5A059C}" srcId="{82862B67-9552-4DA9-9B35-0D9BF89E1D8C}" destId="{66993547-2C63-4FBC-8E4A-0C2A44E871BD}" srcOrd="1" destOrd="0" parTransId="{9343D9CC-C7EA-42DF-8C1D-E7A6F4AE3311}" sibTransId="{6DE0EAEE-AC93-4A71-9FEA-B0D82EC344FF}"/>
    <dgm:cxn modelId="{DC8DB083-A06C-4F60-98BB-65A8F9AFCE74}" type="presOf" srcId="{7BFE1032-FDB6-4C32-BC5E-359EFCEF3CB9}" destId="{BDDCCAC7-D554-4A84-94BA-4A36AB4EF971}" srcOrd="0" destOrd="1" presId="urn:microsoft.com/office/officeart/2005/8/layout/process5"/>
    <dgm:cxn modelId="{3462CD8F-0FEB-4149-9627-1AAE57A6EB1F}" type="presOf" srcId="{13B8148B-D225-4AC1-9E8F-0470AD60CB23}" destId="{41592411-B94B-4139-BB25-730D4E44E6C7}" srcOrd="0" destOrd="0" presId="urn:microsoft.com/office/officeart/2005/8/layout/process5"/>
    <dgm:cxn modelId="{1D2581C8-B47B-4FE7-ADBA-519C48091E5C}" srcId="{82862B67-9552-4DA9-9B35-0D9BF89E1D8C}" destId="{7BFE1032-FDB6-4C32-BC5E-359EFCEF3CB9}" srcOrd="0" destOrd="0" parTransId="{5801E444-87D0-408B-B552-425D724D882F}" sibTransId="{6ACFC276-A171-46C1-8CC2-259A9390B874}"/>
    <dgm:cxn modelId="{114848F4-B022-4842-82B8-22BE98A2880E}" type="presOf" srcId="{82862B67-9552-4DA9-9B35-0D9BF89E1D8C}" destId="{BDDCCAC7-D554-4A84-94BA-4A36AB4EF971}" srcOrd="0" destOrd="0" presId="urn:microsoft.com/office/officeart/2005/8/layout/process5"/>
    <dgm:cxn modelId="{049F2478-98FD-445E-9153-B287ACAA1733}" type="presParOf" srcId="{41592411-B94B-4139-BB25-730D4E44E6C7}" destId="{BDDCCAC7-D554-4A84-94BA-4A36AB4EF971}" srcOrd="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76891-748D-4631-910D-224326AF1E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BCAAC07-3C1C-4126-B02A-2CCFEF9CEA1D}">
      <dgm:prSet/>
      <dgm:spPr/>
      <dgm:t>
        <a:bodyPr/>
        <a:lstStyle/>
        <a:p>
          <a:r>
            <a:rPr lang="en-US" b="1"/>
            <a:t>Key Metrics to Track:</a:t>
          </a:r>
          <a:endParaRPr lang="en-US"/>
        </a:p>
      </dgm:t>
    </dgm:pt>
    <dgm:pt modelId="{9AE6AA64-862A-43F0-A914-99A7C06FF0DC}" type="parTrans" cxnId="{4D671ED3-FE11-4CBC-B21C-A91FF16DE5C3}">
      <dgm:prSet/>
      <dgm:spPr/>
      <dgm:t>
        <a:bodyPr/>
        <a:lstStyle/>
        <a:p>
          <a:endParaRPr lang="en-US"/>
        </a:p>
      </dgm:t>
    </dgm:pt>
    <dgm:pt modelId="{598376F1-46B5-44E8-9DA9-42C1C396ADCE}" type="sibTrans" cxnId="{4D671ED3-FE11-4CBC-B21C-A91FF16DE5C3}">
      <dgm:prSet/>
      <dgm:spPr/>
      <dgm:t>
        <a:bodyPr/>
        <a:lstStyle/>
        <a:p>
          <a:endParaRPr lang="en-US"/>
        </a:p>
      </dgm:t>
    </dgm:pt>
    <dgm:pt modelId="{96760BA9-5F18-4160-8287-83CABFCFB612}">
      <dgm:prSet/>
      <dgm:spPr/>
      <dgm:t>
        <a:bodyPr/>
        <a:lstStyle/>
        <a:p>
          <a:pPr>
            <a:buFont typeface="Wingdings" panose="05000000000000000000" pitchFamily="2" charset="2"/>
            <a:buChar char="ü"/>
          </a:pPr>
          <a:r>
            <a:rPr lang="en-US" b="1" dirty="0"/>
            <a:t>Latency:</a:t>
          </a:r>
          <a:endParaRPr lang="en-US" dirty="0"/>
        </a:p>
      </dgm:t>
    </dgm:pt>
    <dgm:pt modelId="{2664FB4D-2CDD-43F1-951B-3A9FC1650F41}" type="parTrans" cxnId="{223FEE62-161B-4026-8AA0-D62C744C6634}">
      <dgm:prSet/>
      <dgm:spPr/>
      <dgm:t>
        <a:bodyPr/>
        <a:lstStyle/>
        <a:p>
          <a:endParaRPr lang="en-US"/>
        </a:p>
      </dgm:t>
    </dgm:pt>
    <dgm:pt modelId="{1C0B5F9E-3C4F-4851-8CCB-1C8C4BE39993}" type="sibTrans" cxnId="{223FEE62-161B-4026-8AA0-D62C744C6634}">
      <dgm:prSet/>
      <dgm:spPr/>
      <dgm:t>
        <a:bodyPr/>
        <a:lstStyle/>
        <a:p>
          <a:endParaRPr lang="en-US"/>
        </a:p>
      </dgm:t>
    </dgm:pt>
    <dgm:pt modelId="{C10730FB-2DDB-4ECE-B851-29D8E24F25A6}">
      <dgm:prSet/>
      <dgm:spPr/>
      <dgm:t>
        <a:bodyPr/>
        <a:lstStyle/>
        <a:p>
          <a:r>
            <a:rPr lang="en-US"/>
            <a:t>P50, P95, P99 response times</a:t>
          </a:r>
        </a:p>
      </dgm:t>
    </dgm:pt>
    <dgm:pt modelId="{0B2F19C4-8F44-438F-BB17-38C7F42FB89E}" type="parTrans" cxnId="{6CFBB566-D758-437A-AB96-39F8CA1BDC23}">
      <dgm:prSet/>
      <dgm:spPr/>
      <dgm:t>
        <a:bodyPr/>
        <a:lstStyle/>
        <a:p>
          <a:endParaRPr lang="en-US"/>
        </a:p>
      </dgm:t>
    </dgm:pt>
    <dgm:pt modelId="{78191A58-9AA9-4F8F-935E-D9F817A7D806}" type="sibTrans" cxnId="{6CFBB566-D758-437A-AB96-39F8CA1BDC23}">
      <dgm:prSet/>
      <dgm:spPr/>
      <dgm:t>
        <a:bodyPr/>
        <a:lstStyle/>
        <a:p>
          <a:endParaRPr lang="en-US"/>
        </a:p>
      </dgm:t>
    </dgm:pt>
    <dgm:pt modelId="{ED70795E-7670-4A6C-A0A1-117E0A464502}">
      <dgm:prSet/>
      <dgm:spPr/>
      <dgm:t>
        <a:bodyPr/>
        <a:lstStyle/>
        <a:p>
          <a:r>
            <a:rPr lang="en-US"/>
            <a:t>Per-component latency breakdown</a:t>
          </a:r>
        </a:p>
      </dgm:t>
    </dgm:pt>
    <dgm:pt modelId="{E9A0AFFD-CD52-4BA2-92F7-40611A34AB1E}" type="parTrans" cxnId="{93C18304-243B-4C4C-A74A-415B687A6255}">
      <dgm:prSet/>
      <dgm:spPr/>
      <dgm:t>
        <a:bodyPr/>
        <a:lstStyle/>
        <a:p>
          <a:endParaRPr lang="en-US"/>
        </a:p>
      </dgm:t>
    </dgm:pt>
    <dgm:pt modelId="{52F65E7D-BA09-411B-AB9B-6623696EE86E}" type="sibTrans" cxnId="{93C18304-243B-4C4C-A74A-415B687A6255}">
      <dgm:prSet/>
      <dgm:spPr/>
      <dgm:t>
        <a:bodyPr/>
        <a:lstStyle/>
        <a:p>
          <a:endParaRPr lang="en-US"/>
        </a:p>
      </dgm:t>
    </dgm:pt>
    <dgm:pt modelId="{0B961111-1A82-4E02-82EA-9A26F9694B50}">
      <dgm:prSet/>
      <dgm:spPr/>
      <dgm:t>
        <a:bodyPr/>
        <a:lstStyle/>
        <a:p>
          <a:pPr>
            <a:buFont typeface="Wingdings" panose="05000000000000000000" pitchFamily="2" charset="2"/>
            <a:buChar char="ü"/>
          </a:pPr>
          <a:r>
            <a:rPr lang="en-US" b="1" dirty="0"/>
            <a:t>Quality:</a:t>
          </a:r>
          <a:endParaRPr lang="en-US" dirty="0"/>
        </a:p>
      </dgm:t>
    </dgm:pt>
    <dgm:pt modelId="{1C331A9D-55EF-43F9-ACB1-76716072B712}" type="parTrans" cxnId="{25CD0DE8-7601-45D3-9E1D-F071B72DE2B2}">
      <dgm:prSet/>
      <dgm:spPr/>
      <dgm:t>
        <a:bodyPr/>
        <a:lstStyle/>
        <a:p>
          <a:endParaRPr lang="en-US"/>
        </a:p>
      </dgm:t>
    </dgm:pt>
    <dgm:pt modelId="{27BE347C-2476-42D4-8A7C-E3C3D1A92E2F}" type="sibTrans" cxnId="{25CD0DE8-7601-45D3-9E1D-F071B72DE2B2}">
      <dgm:prSet/>
      <dgm:spPr/>
      <dgm:t>
        <a:bodyPr/>
        <a:lstStyle/>
        <a:p>
          <a:endParaRPr lang="en-US"/>
        </a:p>
      </dgm:t>
    </dgm:pt>
    <dgm:pt modelId="{68B49178-4073-4E53-BC6F-4A17563ED03E}">
      <dgm:prSet/>
      <dgm:spPr/>
      <dgm:t>
        <a:bodyPr/>
        <a:lstStyle/>
        <a:p>
          <a:r>
            <a:rPr lang="en-US"/>
            <a:t>Sampled faithfulness scores</a:t>
          </a:r>
        </a:p>
      </dgm:t>
    </dgm:pt>
    <dgm:pt modelId="{74667530-AAB1-401D-AB07-1CB175E00D5C}" type="parTrans" cxnId="{796D4B5F-7FB4-49EC-9903-2D53CB812DE1}">
      <dgm:prSet/>
      <dgm:spPr/>
      <dgm:t>
        <a:bodyPr/>
        <a:lstStyle/>
        <a:p>
          <a:endParaRPr lang="en-US"/>
        </a:p>
      </dgm:t>
    </dgm:pt>
    <dgm:pt modelId="{7757CEDC-F42F-419A-8F30-5A69ED42AA65}" type="sibTrans" cxnId="{796D4B5F-7FB4-49EC-9903-2D53CB812DE1}">
      <dgm:prSet/>
      <dgm:spPr/>
      <dgm:t>
        <a:bodyPr/>
        <a:lstStyle/>
        <a:p>
          <a:endParaRPr lang="en-US"/>
        </a:p>
      </dgm:t>
    </dgm:pt>
    <dgm:pt modelId="{3CAF3F89-08A2-4739-A209-CF5378A224FA}">
      <dgm:prSet/>
      <dgm:spPr/>
      <dgm:t>
        <a:bodyPr/>
        <a:lstStyle/>
        <a:p>
          <a:r>
            <a:rPr lang="en-US"/>
            <a:t>User feedback (thumbs up/down)</a:t>
          </a:r>
        </a:p>
      </dgm:t>
    </dgm:pt>
    <dgm:pt modelId="{93A1C7EF-94A5-41B4-B080-4AAF92059A69}" type="parTrans" cxnId="{1474EB7B-49DB-4016-8EF3-B10B1BAF7B93}">
      <dgm:prSet/>
      <dgm:spPr/>
      <dgm:t>
        <a:bodyPr/>
        <a:lstStyle/>
        <a:p>
          <a:endParaRPr lang="en-US"/>
        </a:p>
      </dgm:t>
    </dgm:pt>
    <dgm:pt modelId="{BDEE222D-9198-4690-AC3B-205C99767EC9}" type="sibTrans" cxnId="{1474EB7B-49DB-4016-8EF3-B10B1BAF7B93}">
      <dgm:prSet/>
      <dgm:spPr/>
      <dgm:t>
        <a:bodyPr/>
        <a:lstStyle/>
        <a:p>
          <a:endParaRPr lang="en-US"/>
        </a:p>
      </dgm:t>
    </dgm:pt>
    <dgm:pt modelId="{55FF3517-80F5-4039-9A29-68D951323C9C}">
      <dgm:prSet/>
      <dgm:spPr/>
      <dgm:t>
        <a:bodyPr/>
        <a:lstStyle/>
        <a:p>
          <a:r>
            <a:rPr lang="en-US"/>
            <a:t>Answer quality drift over time</a:t>
          </a:r>
        </a:p>
      </dgm:t>
    </dgm:pt>
    <dgm:pt modelId="{B3E62C56-46C6-43B7-9E5E-DDEB871F58F3}" type="parTrans" cxnId="{26194145-4843-4D5E-AC8B-6568D36FAD8F}">
      <dgm:prSet/>
      <dgm:spPr/>
      <dgm:t>
        <a:bodyPr/>
        <a:lstStyle/>
        <a:p>
          <a:endParaRPr lang="en-US"/>
        </a:p>
      </dgm:t>
    </dgm:pt>
    <dgm:pt modelId="{ED44ADD5-C841-448D-9F7C-7940E0481992}" type="sibTrans" cxnId="{26194145-4843-4D5E-AC8B-6568D36FAD8F}">
      <dgm:prSet/>
      <dgm:spPr/>
      <dgm:t>
        <a:bodyPr/>
        <a:lstStyle/>
        <a:p>
          <a:endParaRPr lang="en-US"/>
        </a:p>
      </dgm:t>
    </dgm:pt>
    <dgm:pt modelId="{BC69A2D4-33F9-4F87-9300-1BE422391FB3}">
      <dgm:prSet/>
      <dgm:spPr/>
      <dgm:t>
        <a:bodyPr/>
        <a:lstStyle/>
        <a:p>
          <a:pPr>
            <a:buFont typeface="Wingdings" panose="05000000000000000000" pitchFamily="2" charset="2"/>
            <a:buChar char="ü"/>
          </a:pPr>
          <a:r>
            <a:rPr lang="en-US" b="1" dirty="0"/>
            <a:t>Cost:</a:t>
          </a:r>
          <a:endParaRPr lang="en-US" dirty="0"/>
        </a:p>
      </dgm:t>
    </dgm:pt>
    <dgm:pt modelId="{6D8E0746-E480-44C8-9BA0-71D38EFE9914}" type="parTrans" cxnId="{27CB5638-6AF5-4B77-9C50-437737ACC706}">
      <dgm:prSet/>
      <dgm:spPr/>
      <dgm:t>
        <a:bodyPr/>
        <a:lstStyle/>
        <a:p>
          <a:endParaRPr lang="en-US"/>
        </a:p>
      </dgm:t>
    </dgm:pt>
    <dgm:pt modelId="{6A6EBE25-490A-4AE1-A51E-AD6AB70039E4}" type="sibTrans" cxnId="{27CB5638-6AF5-4B77-9C50-437737ACC706}">
      <dgm:prSet/>
      <dgm:spPr/>
      <dgm:t>
        <a:bodyPr/>
        <a:lstStyle/>
        <a:p>
          <a:endParaRPr lang="en-US"/>
        </a:p>
      </dgm:t>
    </dgm:pt>
    <dgm:pt modelId="{B88EF33E-9D52-40DC-9935-DE0FCC41DB7F}">
      <dgm:prSet/>
      <dgm:spPr/>
      <dgm:t>
        <a:bodyPr/>
        <a:lstStyle/>
        <a:p>
          <a:r>
            <a:rPr lang="en-US"/>
            <a:t>LLM API costs per query</a:t>
          </a:r>
        </a:p>
      </dgm:t>
    </dgm:pt>
    <dgm:pt modelId="{3FB77EC4-33DC-4C50-8D69-58A3716881F9}" type="parTrans" cxnId="{B1EF2174-56F6-46C3-A649-7A56B9EA0B6E}">
      <dgm:prSet/>
      <dgm:spPr/>
      <dgm:t>
        <a:bodyPr/>
        <a:lstStyle/>
        <a:p>
          <a:endParaRPr lang="en-US"/>
        </a:p>
      </dgm:t>
    </dgm:pt>
    <dgm:pt modelId="{485AA068-9A54-4873-9412-BE21ED1E4662}" type="sibTrans" cxnId="{B1EF2174-56F6-46C3-A649-7A56B9EA0B6E}">
      <dgm:prSet/>
      <dgm:spPr/>
      <dgm:t>
        <a:bodyPr/>
        <a:lstStyle/>
        <a:p>
          <a:endParaRPr lang="en-US"/>
        </a:p>
      </dgm:t>
    </dgm:pt>
    <dgm:pt modelId="{D8B305B1-E2BF-4242-B2D7-BEE4F17F343F}">
      <dgm:prSet/>
      <dgm:spPr/>
      <dgm:t>
        <a:bodyPr/>
        <a:lstStyle/>
        <a:p>
          <a:r>
            <a:rPr lang="en-US"/>
            <a:t>Vector DB compute costs</a:t>
          </a:r>
        </a:p>
      </dgm:t>
    </dgm:pt>
    <dgm:pt modelId="{8A305CBD-DA4A-4B52-B68D-168A29D4A2F1}" type="parTrans" cxnId="{7C537DB5-FC6F-46C4-B145-3830E9ACF5B4}">
      <dgm:prSet/>
      <dgm:spPr/>
      <dgm:t>
        <a:bodyPr/>
        <a:lstStyle/>
        <a:p>
          <a:endParaRPr lang="en-US"/>
        </a:p>
      </dgm:t>
    </dgm:pt>
    <dgm:pt modelId="{5260DF76-1BBE-4A0F-97A9-8F089295982A}" type="sibTrans" cxnId="{7C537DB5-FC6F-46C4-B145-3830E9ACF5B4}">
      <dgm:prSet/>
      <dgm:spPr/>
      <dgm:t>
        <a:bodyPr/>
        <a:lstStyle/>
        <a:p>
          <a:endParaRPr lang="en-US"/>
        </a:p>
      </dgm:t>
    </dgm:pt>
    <dgm:pt modelId="{91B14C97-87A9-41D7-A5C4-0936A066E20F}">
      <dgm:prSet/>
      <dgm:spPr/>
      <dgm:t>
        <a:bodyPr/>
        <a:lstStyle/>
        <a:p>
          <a:r>
            <a:rPr lang="en-US"/>
            <a:t>Total cost per user</a:t>
          </a:r>
        </a:p>
      </dgm:t>
    </dgm:pt>
    <dgm:pt modelId="{594A72AD-ECE8-4397-82AF-8AAB170B047D}" type="parTrans" cxnId="{E4211CE1-3DAD-4FC3-8C63-F61DB3EB33CC}">
      <dgm:prSet/>
      <dgm:spPr/>
      <dgm:t>
        <a:bodyPr/>
        <a:lstStyle/>
        <a:p>
          <a:endParaRPr lang="en-US"/>
        </a:p>
      </dgm:t>
    </dgm:pt>
    <dgm:pt modelId="{E90C26B6-75F7-4017-9550-72F3B9ADBBC8}" type="sibTrans" cxnId="{E4211CE1-3DAD-4FC3-8C63-F61DB3EB33CC}">
      <dgm:prSet/>
      <dgm:spPr/>
      <dgm:t>
        <a:bodyPr/>
        <a:lstStyle/>
        <a:p>
          <a:endParaRPr lang="en-US"/>
        </a:p>
      </dgm:t>
    </dgm:pt>
    <dgm:pt modelId="{B370EB52-F15C-4D74-B459-A906C40FBCE3}">
      <dgm:prSet/>
      <dgm:spPr/>
      <dgm:t>
        <a:bodyPr/>
        <a:lstStyle/>
        <a:p>
          <a:pPr>
            <a:buFont typeface="Wingdings" panose="05000000000000000000" pitchFamily="2" charset="2"/>
            <a:buChar char="ü"/>
          </a:pPr>
          <a:r>
            <a:rPr lang="en-US" b="1" dirty="0"/>
            <a:t>Usage:</a:t>
          </a:r>
          <a:endParaRPr lang="en-US" dirty="0"/>
        </a:p>
      </dgm:t>
    </dgm:pt>
    <dgm:pt modelId="{EBD9A64B-F030-419B-B68F-B4804FDDE0F5}" type="parTrans" cxnId="{BC2C8710-4FAE-4C48-9C3B-038E8BEA5CA7}">
      <dgm:prSet/>
      <dgm:spPr/>
      <dgm:t>
        <a:bodyPr/>
        <a:lstStyle/>
        <a:p>
          <a:endParaRPr lang="en-US"/>
        </a:p>
      </dgm:t>
    </dgm:pt>
    <dgm:pt modelId="{CB4154B9-0F4C-4FBA-8773-7DDD9897BBAF}" type="sibTrans" cxnId="{BC2C8710-4FAE-4C48-9C3B-038E8BEA5CA7}">
      <dgm:prSet/>
      <dgm:spPr/>
      <dgm:t>
        <a:bodyPr/>
        <a:lstStyle/>
        <a:p>
          <a:endParaRPr lang="en-US"/>
        </a:p>
      </dgm:t>
    </dgm:pt>
    <dgm:pt modelId="{F3AC70AB-221C-4FF0-960F-AE02FAAC3451}">
      <dgm:prSet/>
      <dgm:spPr/>
      <dgm:t>
        <a:bodyPr/>
        <a:lstStyle/>
        <a:p>
          <a:r>
            <a:rPr lang="en-US"/>
            <a:t>Query volume and patterns</a:t>
          </a:r>
        </a:p>
      </dgm:t>
    </dgm:pt>
    <dgm:pt modelId="{DA354566-5C21-4904-907C-9B2454C87A67}" type="parTrans" cxnId="{C1751E0B-315A-4DD9-B31D-64CD7196E5A5}">
      <dgm:prSet/>
      <dgm:spPr/>
      <dgm:t>
        <a:bodyPr/>
        <a:lstStyle/>
        <a:p>
          <a:endParaRPr lang="en-US"/>
        </a:p>
      </dgm:t>
    </dgm:pt>
    <dgm:pt modelId="{E78F04E4-53B8-4A83-BD12-6C19685664E2}" type="sibTrans" cxnId="{C1751E0B-315A-4DD9-B31D-64CD7196E5A5}">
      <dgm:prSet/>
      <dgm:spPr/>
      <dgm:t>
        <a:bodyPr/>
        <a:lstStyle/>
        <a:p>
          <a:endParaRPr lang="en-US"/>
        </a:p>
      </dgm:t>
    </dgm:pt>
    <dgm:pt modelId="{836C994F-23AF-4B42-AA7E-6DD533357168}">
      <dgm:prSet/>
      <dgm:spPr/>
      <dgm:t>
        <a:bodyPr/>
        <a:lstStyle/>
        <a:p>
          <a:r>
            <a:rPr lang="en-US"/>
            <a:t>Failure rate</a:t>
          </a:r>
        </a:p>
      </dgm:t>
    </dgm:pt>
    <dgm:pt modelId="{C52C2AC5-ABB8-4028-B3F8-FF773EA1D533}" type="parTrans" cxnId="{02A19475-A713-492B-8ABF-C1D697F1C9FF}">
      <dgm:prSet/>
      <dgm:spPr/>
      <dgm:t>
        <a:bodyPr/>
        <a:lstStyle/>
        <a:p>
          <a:endParaRPr lang="en-US"/>
        </a:p>
      </dgm:t>
    </dgm:pt>
    <dgm:pt modelId="{3DBB861A-6902-40F5-B70E-02CFC8B40DE8}" type="sibTrans" cxnId="{02A19475-A713-492B-8ABF-C1D697F1C9FF}">
      <dgm:prSet/>
      <dgm:spPr/>
      <dgm:t>
        <a:bodyPr/>
        <a:lstStyle/>
        <a:p>
          <a:endParaRPr lang="en-US"/>
        </a:p>
      </dgm:t>
    </dgm:pt>
    <dgm:pt modelId="{A3AA81E0-8533-494F-ABF8-DE6A1B7CBD4B}">
      <dgm:prSet/>
      <dgm:spPr/>
      <dgm:t>
        <a:bodyPr/>
        <a:lstStyle/>
        <a:p>
          <a:r>
            <a:rPr lang="en-US"/>
            <a:t>Retry rate</a:t>
          </a:r>
        </a:p>
      </dgm:t>
    </dgm:pt>
    <dgm:pt modelId="{61FA9483-B956-4A36-B484-9FDDD71F26D5}" type="parTrans" cxnId="{D4B13BFF-2B1D-40CE-9912-4D08DC33E1FD}">
      <dgm:prSet/>
      <dgm:spPr/>
      <dgm:t>
        <a:bodyPr/>
        <a:lstStyle/>
        <a:p>
          <a:endParaRPr lang="en-US"/>
        </a:p>
      </dgm:t>
    </dgm:pt>
    <dgm:pt modelId="{98D68F86-D65D-48AF-89C3-49EE27F55241}" type="sibTrans" cxnId="{D4B13BFF-2B1D-40CE-9912-4D08DC33E1FD}">
      <dgm:prSet/>
      <dgm:spPr/>
      <dgm:t>
        <a:bodyPr/>
        <a:lstStyle/>
        <a:p>
          <a:endParaRPr lang="en-US"/>
        </a:p>
      </dgm:t>
    </dgm:pt>
    <dgm:pt modelId="{8511D9B3-2E4D-4C79-B1DC-75655FB9AD61}" type="pres">
      <dgm:prSet presAssocID="{E4D76891-748D-4631-910D-224326AF1E3C}" presName="linear" presStyleCnt="0">
        <dgm:presLayoutVars>
          <dgm:animLvl val="lvl"/>
          <dgm:resizeHandles val="exact"/>
        </dgm:presLayoutVars>
      </dgm:prSet>
      <dgm:spPr/>
    </dgm:pt>
    <dgm:pt modelId="{4EDC2FA1-E04F-4286-B771-D184D6387339}" type="pres">
      <dgm:prSet presAssocID="{3BCAAC07-3C1C-4126-B02A-2CCFEF9CEA1D}" presName="parentText" presStyleLbl="node1" presStyleIdx="0" presStyleCnt="1">
        <dgm:presLayoutVars>
          <dgm:chMax val="0"/>
          <dgm:bulletEnabled val="1"/>
        </dgm:presLayoutVars>
      </dgm:prSet>
      <dgm:spPr/>
    </dgm:pt>
    <dgm:pt modelId="{C8FFDAFC-BD2C-46EA-ACC7-3D5AEE19BFDA}" type="pres">
      <dgm:prSet presAssocID="{3BCAAC07-3C1C-4126-B02A-2CCFEF9CEA1D}" presName="childText" presStyleLbl="revTx" presStyleIdx="0" presStyleCnt="1">
        <dgm:presLayoutVars>
          <dgm:bulletEnabled val="1"/>
        </dgm:presLayoutVars>
      </dgm:prSet>
      <dgm:spPr/>
    </dgm:pt>
  </dgm:ptLst>
  <dgm:cxnLst>
    <dgm:cxn modelId="{93C18304-243B-4C4C-A74A-415B687A6255}" srcId="{96760BA9-5F18-4160-8287-83CABFCFB612}" destId="{ED70795E-7670-4A6C-A0A1-117E0A464502}" srcOrd="1" destOrd="0" parTransId="{E9A0AFFD-CD52-4BA2-92F7-40611A34AB1E}" sibTransId="{52F65E7D-BA09-411B-AB9B-6623696EE86E}"/>
    <dgm:cxn modelId="{C1751E0B-315A-4DD9-B31D-64CD7196E5A5}" srcId="{B370EB52-F15C-4D74-B459-A906C40FBCE3}" destId="{F3AC70AB-221C-4FF0-960F-AE02FAAC3451}" srcOrd="0" destOrd="0" parTransId="{DA354566-5C21-4904-907C-9B2454C87A67}" sibTransId="{E78F04E4-53B8-4A83-BD12-6C19685664E2}"/>
    <dgm:cxn modelId="{BC2C8710-4FAE-4C48-9C3B-038E8BEA5CA7}" srcId="{3BCAAC07-3C1C-4126-B02A-2CCFEF9CEA1D}" destId="{B370EB52-F15C-4D74-B459-A906C40FBCE3}" srcOrd="3" destOrd="0" parTransId="{EBD9A64B-F030-419B-B68F-B4804FDDE0F5}" sibTransId="{CB4154B9-0F4C-4FBA-8773-7DDD9897BBAF}"/>
    <dgm:cxn modelId="{CDB92D11-2E05-472F-A2DB-D60D734B63E0}" type="presOf" srcId="{F3AC70AB-221C-4FF0-960F-AE02FAAC3451}" destId="{C8FFDAFC-BD2C-46EA-ACC7-3D5AEE19BFDA}" srcOrd="0" destOrd="12" presId="urn:microsoft.com/office/officeart/2005/8/layout/vList2"/>
    <dgm:cxn modelId="{CEB2782F-C104-4B1B-87D3-77B00BD94FC5}" type="presOf" srcId="{A3AA81E0-8533-494F-ABF8-DE6A1B7CBD4B}" destId="{C8FFDAFC-BD2C-46EA-ACC7-3D5AEE19BFDA}" srcOrd="0" destOrd="14" presId="urn:microsoft.com/office/officeart/2005/8/layout/vList2"/>
    <dgm:cxn modelId="{BB47F137-C968-4DA3-9DE9-9E958DED1854}" type="presOf" srcId="{ED70795E-7670-4A6C-A0A1-117E0A464502}" destId="{C8FFDAFC-BD2C-46EA-ACC7-3D5AEE19BFDA}" srcOrd="0" destOrd="2" presId="urn:microsoft.com/office/officeart/2005/8/layout/vList2"/>
    <dgm:cxn modelId="{27CB5638-6AF5-4B77-9C50-437737ACC706}" srcId="{3BCAAC07-3C1C-4126-B02A-2CCFEF9CEA1D}" destId="{BC69A2D4-33F9-4F87-9300-1BE422391FB3}" srcOrd="2" destOrd="0" parTransId="{6D8E0746-E480-44C8-9BA0-71D38EFE9914}" sibTransId="{6A6EBE25-490A-4AE1-A51E-AD6AB70039E4}"/>
    <dgm:cxn modelId="{D0F98D5B-9D68-4253-8E05-E3A51044CB8B}" type="presOf" srcId="{E4D76891-748D-4631-910D-224326AF1E3C}" destId="{8511D9B3-2E4D-4C79-B1DC-75655FB9AD61}" srcOrd="0" destOrd="0" presId="urn:microsoft.com/office/officeart/2005/8/layout/vList2"/>
    <dgm:cxn modelId="{796D4B5F-7FB4-49EC-9903-2D53CB812DE1}" srcId="{0B961111-1A82-4E02-82EA-9A26F9694B50}" destId="{68B49178-4073-4E53-BC6F-4A17563ED03E}" srcOrd="0" destOrd="0" parTransId="{74667530-AAB1-401D-AB07-1CB175E00D5C}" sibTransId="{7757CEDC-F42F-419A-8F30-5A69ED42AA65}"/>
    <dgm:cxn modelId="{223FEE62-161B-4026-8AA0-D62C744C6634}" srcId="{3BCAAC07-3C1C-4126-B02A-2CCFEF9CEA1D}" destId="{96760BA9-5F18-4160-8287-83CABFCFB612}" srcOrd="0" destOrd="0" parTransId="{2664FB4D-2CDD-43F1-951B-3A9FC1650F41}" sibTransId="{1C0B5F9E-3C4F-4851-8CCB-1C8C4BE39993}"/>
    <dgm:cxn modelId="{26194145-4843-4D5E-AC8B-6568D36FAD8F}" srcId="{0B961111-1A82-4E02-82EA-9A26F9694B50}" destId="{55FF3517-80F5-4039-9A29-68D951323C9C}" srcOrd="2" destOrd="0" parTransId="{B3E62C56-46C6-43B7-9E5E-DDEB871F58F3}" sibTransId="{ED44ADD5-C841-448D-9F7C-7940E0481992}"/>
    <dgm:cxn modelId="{6CFBB566-D758-437A-AB96-39F8CA1BDC23}" srcId="{96760BA9-5F18-4160-8287-83CABFCFB612}" destId="{C10730FB-2DDB-4ECE-B851-29D8E24F25A6}" srcOrd="0" destOrd="0" parTransId="{0B2F19C4-8F44-438F-BB17-38C7F42FB89E}" sibTransId="{78191A58-9AA9-4F8F-935E-D9F817A7D806}"/>
    <dgm:cxn modelId="{A5AD6769-2C5E-49D5-86C0-F1AE10D4309F}" type="presOf" srcId="{3CAF3F89-08A2-4739-A209-CF5378A224FA}" destId="{C8FFDAFC-BD2C-46EA-ACC7-3D5AEE19BFDA}" srcOrd="0" destOrd="5" presId="urn:microsoft.com/office/officeart/2005/8/layout/vList2"/>
    <dgm:cxn modelId="{0B805749-E9B3-4421-9255-3910334FA87A}" type="presOf" srcId="{3BCAAC07-3C1C-4126-B02A-2CCFEF9CEA1D}" destId="{4EDC2FA1-E04F-4286-B771-D184D6387339}" srcOrd="0" destOrd="0" presId="urn:microsoft.com/office/officeart/2005/8/layout/vList2"/>
    <dgm:cxn modelId="{F7023D6A-4188-4F9E-A77C-B022F6708EE1}" type="presOf" srcId="{55FF3517-80F5-4039-9A29-68D951323C9C}" destId="{C8FFDAFC-BD2C-46EA-ACC7-3D5AEE19BFDA}" srcOrd="0" destOrd="6" presId="urn:microsoft.com/office/officeart/2005/8/layout/vList2"/>
    <dgm:cxn modelId="{3D1DBE50-971F-4AAD-8838-030BD187115C}" type="presOf" srcId="{0B961111-1A82-4E02-82EA-9A26F9694B50}" destId="{C8FFDAFC-BD2C-46EA-ACC7-3D5AEE19BFDA}" srcOrd="0" destOrd="3" presId="urn:microsoft.com/office/officeart/2005/8/layout/vList2"/>
    <dgm:cxn modelId="{B1EF2174-56F6-46C3-A649-7A56B9EA0B6E}" srcId="{BC69A2D4-33F9-4F87-9300-1BE422391FB3}" destId="{B88EF33E-9D52-40DC-9935-DE0FCC41DB7F}" srcOrd="0" destOrd="0" parTransId="{3FB77EC4-33DC-4C50-8D69-58A3716881F9}" sibTransId="{485AA068-9A54-4873-9412-BE21ED1E4662}"/>
    <dgm:cxn modelId="{02A19475-A713-492B-8ABF-C1D697F1C9FF}" srcId="{B370EB52-F15C-4D74-B459-A906C40FBCE3}" destId="{836C994F-23AF-4B42-AA7E-6DD533357168}" srcOrd="1" destOrd="0" parTransId="{C52C2AC5-ABB8-4028-B3F8-FF773EA1D533}" sibTransId="{3DBB861A-6902-40F5-B70E-02CFC8B40DE8}"/>
    <dgm:cxn modelId="{1474EB7B-49DB-4016-8EF3-B10B1BAF7B93}" srcId="{0B961111-1A82-4E02-82EA-9A26F9694B50}" destId="{3CAF3F89-08A2-4739-A209-CF5378A224FA}" srcOrd="1" destOrd="0" parTransId="{93A1C7EF-94A5-41B4-B080-4AAF92059A69}" sibTransId="{BDEE222D-9198-4690-AC3B-205C99767EC9}"/>
    <dgm:cxn modelId="{15043B7F-BA3C-4AF9-A954-590BB0771389}" type="presOf" srcId="{91B14C97-87A9-41D7-A5C4-0936A066E20F}" destId="{C8FFDAFC-BD2C-46EA-ACC7-3D5AEE19BFDA}" srcOrd="0" destOrd="10" presId="urn:microsoft.com/office/officeart/2005/8/layout/vList2"/>
    <dgm:cxn modelId="{95425E86-243B-4D19-9F1E-EF66A9210C6F}" type="presOf" srcId="{836C994F-23AF-4B42-AA7E-6DD533357168}" destId="{C8FFDAFC-BD2C-46EA-ACC7-3D5AEE19BFDA}" srcOrd="0" destOrd="13" presId="urn:microsoft.com/office/officeart/2005/8/layout/vList2"/>
    <dgm:cxn modelId="{05599F8D-AF9A-4381-8249-51B61AFFA0D2}" type="presOf" srcId="{68B49178-4073-4E53-BC6F-4A17563ED03E}" destId="{C8FFDAFC-BD2C-46EA-ACC7-3D5AEE19BFDA}" srcOrd="0" destOrd="4" presId="urn:microsoft.com/office/officeart/2005/8/layout/vList2"/>
    <dgm:cxn modelId="{7D000CA1-23F3-42C1-B527-A60663911B3E}" type="presOf" srcId="{D8B305B1-E2BF-4242-B2D7-BEE4F17F343F}" destId="{C8FFDAFC-BD2C-46EA-ACC7-3D5AEE19BFDA}" srcOrd="0" destOrd="9" presId="urn:microsoft.com/office/officeart/2005/8/layout/vList2"/>
    <dgm:cxn modelId="{30CDC1A7-34B3-477E-A79C-EE209B797BC8}" type="presOf" srcId="{BC69A2D4-33F9-4F87-9300-1BE422391FB3}" destId="{C8FFDAFC-BD2C-46EA-ACC7-3D5AEE19BFDA}" srcOrd="0" destOrd="7" presId="urn:microsoft.com/office/officeart/2005/8/layout/vList2"/>
    <dgm:cxn modelId="{928869AF-F91F-439D-B6A0-CCFCB0718CF1}" type="presOf" srcId="{B88EF33E-9D52-40DC-9935-DE0FCC41DB7F}" destId="{C8FFDAFC-BD2C-46EA-ACC7-3D5AEE19BFDA}" srcOrd="0" destOrd="8" presId="urn:microsoft.com/office/officeart/2005/8/layout/vList2"/>
    <dgm:cxn modelId="{7C537DB5-FC6F-46C4-B145-3830E9ACF5B4}" srcId="{BC69A2D4-33F9-4F87-9300-1BE422391FB3}" destId="{D8B305B1-E2BF-4242-B2D7-BEE4F17F343F}" srcOrd="1" destOrd="0" parTransId="{8A305CBD-DA4A-4B52-B68D-168A29D4A2F1}" sibTransId="{5260DF76-1BBE-4A0F-97A9-8F089295982A}"/>
    <dgm:cxn modelId="{D19E96C8-9B09-4620-8EE7-DEC83B232CCD}" type="presOf" srcId="{96760BA9-5F18-4160-8287-83CABFCFB612}" destId="{C8FFDAFC-BD2C-46EA-ACC7-3D5AEE19BFDA}" srcOrd="0" destOrd="0" presId="urn:microsoft.com/office/officeart/2005/8/layout/vList2"/>
    <dgm:cxn modelId="{4D671ED3-FE11-4CBC-B21C-A91FF16DE5C3}" srcId="{E4D76891-748D-4631-910D-224326AF1E3C}" destId="{3BCAAC07-3C1C-4126-B02A-2CCFEF9CEA1D}" srcOrd="0" destOrd="0" parTransId="{9AE6AA64-862A-43F0-A914-99A7C06FF0DC}" sibTransId="{598376F1-46B5-44E8-9DA9-42C1C396ADCE}"/>
    <dgm:cxn modelId="{54CBFCD6-336E-4102-94A8-F0E469098026}" type="presOf" srcId="{B370EB52-F15C-4D74-B459-A906C40FBCE3}" destId="{C8FFDAFC-BD2C-46EA-ACC7-3D5AEE19BFDA}" srcOrd="0" destOrd="11" presId="urn:microsoft.com/office/officeart/2005/8/layout/vList2"/>
    <dgm:cxn modelId="{E4211CE1-3DAD-4FC3-8C63-F61DB3EB33CC}" srcId="{BC69A2D4-33F9-4F87-9300-1BE422391FB3}" destId="{91B14C97-87A9-41D7-A5C4-0936A066E20F}" srcOrd="2" destOrd="0" parTransId="{594A72AD-ECE8-4397-82AF-8AAB170B047D}" sibTransId="{E90C26B6-75F7-4017-9550-72F3B9ADBBC8}"/>
    <dgm:cxn modelId="{25CD0DE8-7601-45D3-9E1D-F071B72DE2B2}" srcId="{3BCAAC07-3C1C-4126-B02A-2CCFEF9CEA1D}" destId="{0B961111-1A82-4E02-82EA-9A26F9694B50}" srcOrd="1" destOrd="0" parTransId="{1C331A9D-55EF-43F9-ACB1-76716072B712}" sibTransId="{27BE347C-2476-42D4-8A7C-E3C3D1A92E2F}"/>
    <dgm:cxn modelId="{2AF911FE-4018-4000-8500-A0FE10DB4F91}" type="presOf" srcId="{C10730FB-2DDB-4ECE-B851-29D8E24F25A6}" destId="{C8FFDAFC-BD2C-46EA-ACC7-3D5AEE19BFDA}" srcOrd="0" destOrd="1" presId="urn:microsoft.com/office/officeart/2005/8/layout/vList2"/>
    <dgm:cxn modelId="{D4B13BFF-2B1D-40CE-9912-4D08DC33E1FD}" srcId="{B370EB52-F15C-4D74-B459-A906C40FBCE3}" destId="{A3AA81E0-8533-494F-ABF8-DE6A1B7CBD4B}" srcOrd="2" destOrd="0" parTransId="{61FA9483-B956-4A36-B484-9FDDD71F26D5}" sibTransId="{98D68F86-D65D-48AF-89C3-49EE27F55241}"/>
    <dgm:cxn modelId="{139E2218-ED0D-445D-96C4-AE571E2513EC}" type="presParOf" srcId="{8511D9B3-2E4D-4C79-B1DC-75655FB9AD61}" destId="{4EDC2FA1-E04F-4286-B771-D184D6387339}" srcOrd="0" destOrd="0" presId="urn:microsoft.com/office/officeart/2005/8/layout/vList2"/>
    <dgm:cxn modelId="{1D437F01-2F62-4C26-9E65-DE18073C665E}" type="presParOf" srcId="{8511D9B3-2E4D-4C79-B1DC-75655FB9AD61}" destId="{C8FFDAFC-BD2C-46EA-ACC7-3D5AEE19BFD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CCAC7-D554-4A84-94BA-4A36AB4EF971}">
      <dsp:nvSpPr>
        <dsp:cNvPr id="0" name=""/>
        <dsp:cNvSpPr/>
      </dsp:nvSpPr>
      <dsp:spPr>
        <a:xfrm>
          <a:off x="268953" y="292"/>
          <a:ext cx="5449235" cy="3269541"/>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The RAG pipeline consists of three consecutive stages: </a:t>
          </a:r>
          <a:endParaRPr lang="en-US" sz="2400" kern="1200"/>
        </a:p>
        <a:p>
          <a:pPr marL="171450" lvl="1" indent="-171450" algn="l" defTabSz="844550">
            <a:lnSpc>
              <a:spcPct val="90000"/>
            </a:lnSpc>
            <a:spcBef>
              <a:spcPct val="0"/>
            </a:spcBef>
            <a:spcAft>
              <a:spcPct val="15000"/>
            </a:spcAft>
            <a:buChar char="•"/>
          </a:pPr>
          <a:r>
            <a:rPr lang="en-GB" sz="1900" b="1" kern="1200"/>
            <a:t>ingestion</a:t>
          </a:r>
          <a:r>
            <a:rPr lang="en-GB" sz="1900" kern="1200"/>
            <a:t>, which includes data loading, preprocessing, chunking, embedding, and indexing; </a:t>
          </a:r>
          <a:endParaRPr lang="en-US" sz="1900" kern="1200"/>
        </a:p>
        <a:p>
          <a:pPr marL="171450" lvl="1" indent="-171450" algn="l" defTabSz="844550">
            <a:lnSpc>
              <a:spcPct val="90000"/>
            </a:lnSpc>
            <a:spcBef>
              <a:spcPct val="0"/>
            </a:spcBef>
            <a:spcAft>
              <a:spcPct val="15000"/>
            </a:spcAft>
            <a:buChar char="•"/>
          </a:pPr>
          <a:r>
            <a:rPr lang="en-GB" sz="1900" b="1" kern="1200"/>
            <a:t>retrieval</a:t>
          </a:r>
          <a:r>
            <a:rPr lang="en-GB" sz="1900" kern="1200"/>
            <a:t>, where the system queries the vector database according to user input; </a:t>
          </a:r>
          <a:endParaRPr lang="en-US" sz="1900" kern="1200"/>
        </a:p>
        <a:p>
          <a:pPr marL="171450" lvl="1" indent="-171450" algn="l" defTabSz="844550">
            <a:lnSpc>
              <a:spcPct val="90000"/>
            </a:lnSpc>
            <a:spcBef>
              <a:spcPct val="0"/>
            </a:spcBef>
            <a:spcAft>
              <a:spcPct val="15000"/>
            </a:spcAft>
            <a:buChar char="•"/>
          </a:pPr>
          <a:r>
            <a:rPr lang="en-GB" sz="1900" b="1" kern="1200"/>
            <a:t>generation</a:t>
          </a:r>
          <a:r>
            <a:rPr lang="en-GB" sz="1900" kern="1200"/>
            <a:t>, which uses the retrieved chunks to produce contextually appropriate responses.</a:t>
          </a:r>
          <a:endParaRPr lang="en-US" sz="1900" kern="1200"/>
        </a:p>
      </dsp:txBody>
      <dsp:txXfrm>
        <a:off x="364715" y="96054"/>
        <a:ext cx="5257711" cy="3078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C2FA1-E04F-4286-B771-D184D6387339}">
      <dsp:nvSpPr>
        <dsp:cNvPr id="0" name=""/>
        <dsp:cNvSpPr/>
      </dsp:nvSpPr>
      <dsp:spPr>
        <a:xfrm>
          <a:off x="0" y="49644"/>
          <a:ext cx="114300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Key Metrics to Track:</a:t>
          </a:r>
          <a:endParaRPr lang="en-US" sz="2400" kern="1200"/>
        </a:p>
      </dsp:txBody>
      <dsp:txXfrm>
        <a:off x="28100" y="77744"/>
        <a:ext cx="11373800" cy="519439"/>
      </dsp:txXfrm>
    </dsp:sp>
    <dsp:sp modelId="{C8FFDAFC-BD2C-46EA-ACC7-3D5AEE19BFDA}">
      <dsp:nvSpPr>
        <dsp:cNvPr id="0" name=""/>
        <dsp:cNvSpPr/>
      </dsp:nvSpPr>
      <dsp:spPr>
        <a:xfrm>
          <a:off x="0" y="625284"/>
          <a:ext cx="11430000" cy="486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903" tIns="30480" rIns="170688" bIns="30480" numCol="1" spcCol="1270" anchor="t" anchorCtr="0">
          <a:noAutofit/>
        </a:bodyPr>
        <a:lstStyle/>
        <a:p>
          <a:pPr marL="171450" lvl="1" indent="-171450" algn="l" defTabSz="844550">
            <a:lnSpc>
              <a:spcPct val="90000"/>
            </a:lnSpc>
            <a:spcBef>
              <a:spcPct val="0"/>
            </a:spcBef>
            <a:spcAft>
              <a:spcPct val="20000"/>
            </a:spcAft>
            <a:buFont typeface="Wingdings" panose="05000000000000000000" pitchFamily="2" charset="2"/>
            <a:buChar char="ü"/>
          </a:pPr>
          <a:r>
            <a:rPr lang="en-US" sz="1900" b="1" kern="1200" dirty="0"/>
            <a:t>Latency:</a:t>
          </a:r>
          <a:endParaRPr lang="en-US" sz="1900" kern="1200" dirty="0"/>
        </a:p>
        <a:p>
          <a:pPr marL="342900" lvl="2" indent="-171450" algn="l" defTabSz="844550">
            <a:lnSpc>
              <a:spcPct val="90000"/>
            </a:lnSpc>
            <a:spcBef>
              <a:spcPct val="0"/>
            </a:spcBef>
            <a:spcAft>
              <a:spcPct val="20000"/>
            </a:spcAft>
            <a:buChar char="•"/>
          </a:pPr>
          <a:r>
            <a:rPr lang="en-US" sz="1900" kern="1200"/>
            <a:t>P50, P95, P99 response times</a:t>
          </a:r>
        </a:p>
        <a:p>
          <a:pPr marL="342900" lvl="2" indent="-171450" algn="l" defTabSz="844550">
            <a:lnSpc>
              <a:spcPct val="90000"/>
            </a:lnSpc>
            <a:spcBef>
              <a:spcPct val="0"/>
            </a:spcBef>
            <a:spcAft>
              <a:spcPct val="20000"/>
            </a:spcAft>
            <a:buChar char="•"/>
          </a:pPr>
          <a:r>
            <a:rPr lang="en-US" sz="1900" kern="1200"/>
            <a:t>Per-component latency breakdown</a:t>
          </a:r>
        </a:p>
        <a:p>
          <a:pPr marL="171450" lvl="1" indent="-171450" algn="l" defTabSz="844550">
            <a:lnSpc>
              <a:spcPct val="90000"/>
            </a:lnSpc>
            <a:spcBef>
              <a:spcPct val="0"/>
            </a:spcBef>
            <a:spcAft>
              <a:spcPct val="20000"/>
            </a:spcAft>
            <a:buFont typeface="Wingdings" panose="05000000000000000000" pitchFamily="2" charset="2"/>
            <a:buChar char="ü"/>
          </a:pPr>
          <a:r>
            <a:rPr lang="en-US" sz="1900" b="1" kern="1200" dirty="0"/>
            <a:t>Quality:</a:t>
          </a:r>
          <a:endParaRPr lang="en-US" sz="1900" kern="1200" dirty="0"/>
        </a:p>
        <a:p>
          <a:pPr marL="342900" lvl="2" indent="-171450" algn="l" defTabSz="844550">
            <a:lnSpc>
              <a:spcPct val="90000"/>
            </a:lnSpc>
            <a:spcBef>
              <a:spcPct val="0"/>
            </a:spcBef>
            <a:spcAft>
              <a:spcPct val="20000"/>
            </a:spcAft>
            <a:buChar char="•"/>
          </a:pPr>
          <a:r>
            <a:rPr lang="en-US" sz="1900" kern="1200"/>
            <a:t>Sampled faithfulness scores</a:t>
          </a:r>
        </a:p>
        <a:p>
          <a:pPr marL="342900" lvl="2" indent="-171450" algn="l" defTabSz="844550">
            <a:lnSpc>
              <a:spcPct val="90000"/>
            </a:lnSpc>
            <a:spcBef>
              <a:spcPct val="0"/>
            </a:spcBef>
            <a:spcAft>
              <a:spcPct val="20000"/>
            </a:spcAft>
            <a:buChar char="•"/>
          </a:pPr>
          <a:r>
            <a:rPr lang="en-US" sz="1900" kern="1200"/>
            <a:t>User feedback (thumbs up/down)</a:t>
          </a:r>
        </a:p>
        <a:p>
          <a:pPr marL="342900" lvl="2" indent="-171450" algn="l" defTabSz="844550">
            <a:lnSpc>
              <a:spcPct val="90000"/>
            </a:lnSpc>
            <a:spcBef>
              <a:spcPct val="0"/>
            </a:spcBef>
            <a:spcAft>
              <a:spcPct val="20000"/>
            </a:spcAft>
            <a:buChar char="•"/>
          </a:pPr>
          <a:r>
            <a:rPr lang="en-US" sz="1900" kern="1200"/>
            <a:t>Answer quality drift over time</a:t>
          </a:r>
        </a:p>
        <a:p>
          <a:pPr marL="171450" lvl="1" indent="-171450" algn="l" defTabSz="844550">
            <a:lnSpc>
              <a:spcPct val="90000"/>
            </a:lnSpc>
            <a:spcBef>
              <a:spcPct val="0"/>
            </a:spcBef>
            <a:spcAft>
              <a:spcPct val="20000"/>
            </a:spcAft>
            <a:buFont typeface="Wingdings" panose="05000000000000000000" pitchFamily="2" charset="2"/>
            <a:buChar char="ü"/>
          </a:pPr>
          <a:r>
            <a:rPr lang="en-US" sz="1900" b="1" kern="1200" dirty="0"/>
            <a:t>Cost:</a:t>
          </a:r>
          <a:endParaRPr lang="en-US" sz="1900" kern="1200" dirty="0"/>
        </a:p>
        <a:p>
          <a:pPr marL="342900" lvl="2" indent="-171450" algn="l" defTabSz="844550">
            <a:lnSpc>
              <a:spcPct val="90000"/>
            </a:lnSpc>
            <a:spcBef>
              <a:spcPct val="0"/>
            </a:spcBef>
            <a:spcAft>
              <a:spcPct val="20000"/>
            </a:spcAft>
            <a:buChar char="•"/>
          </a:pPr>
          <a:r>
            <a:rPr lang="en-US" sz="1900" kern="1200"/>
            <a:t>LLM API costs per query</a:t>
          </a:r>
        </a:p>
        <a:p>
          <a:pPr marL="342900" lvl="2" indent="-171450" algn="l" defTabSz="844550">
            <a:lnSpc>
              <a:spcPct val="90000"/>
            </a:lnSpc>
            <a:spcBef>
              <a:spcPct val="0"/>
            </a:spcBef>
            <a:spcAft>
              <a:spcPct val="20000"/>
            </a:spcAft>
            <a:buChar char="•"/>
          </a:pPr>
          <a:r>
            <a:rPr lang="en-US" sz="1900" kern="1200"/>
            <a:t>Vector DB compute costs</a:t>
          </a:r>
        </a:p>
        <a:p>
          <a:pPr marL="342900" lvl="2" indent="-171450" algn="l" defTabSz="844550">
            <a:lnSpc>
              <a:spcPct val="90000"/>
            </a:lnSpc>
            <a:spcBef>
              <a:spcPct val="0"/>
            </a:spcBef>
            <a:spcAft>
              <a:spcPct val="20000"/>
            </a:spcAft>
            <a:buChar char="•"/>
          </a:pPr>
          <a:r>
            <a:rPr lang="en-US" sz="1900" kern="1200"/>
            <a:t>Total cost per user</a:t>
          </a:r>
        </a:p>
        <a:p>
          <a:pPr marL="171450" lvl="1" indent="-171450" algn="l" defTabSz="844550">
            <a:lnSpc>
              <a:spcPct val="90000"/>
            </a:lnSpc>
            <a:spcBef>
              <a:spcPct val="0"/>
            </a:spcBef>
            <a:spcAft>
              <a:spcPct val="20000"/>
            </a:spcAft>
            <a:buFont typeface="Wingdings" panose="05000000000000000000" pitchFamily="2" charset="2"/>
            <a:buChar char="ü"/>
          </a:pPr>
          <a:r>
            <a:rPr lang="en-US" sz="1900" b="1" kern="1200" dirty="0"/>
            <a:t>Usage:</a:t>
          </a:r>
          <a:endParaRPr lang="en-US" sz="1900" kern="1200" dirty="0"/>
        </a:p>
        <a:p>
          <a:pPr marL="342900" lvl="2" indent="-171450" algn="l" defTabSz="844550">
            <a:lnSpc>
              <a:spcPct val="90000"/>
            </a:lnSpc>
            <a:spcBef>
              <a:spcPct val="0"/>
            </a:spcBef>
            <a:spcAft>
              <a:spcPct val="20000"/>
            </a:spcAft>
            <a:buChar char="•"/>
          </a:pPr>
          <a:r>
            <a:rPr lang="en-US" sz="1900" kern="1200"/>
            <a:t>Query volume and patterns</a:t>
          </a:r>
        </a:p>
        <a:p>
          <a:pPr marL="342900" lvl="2" indent="-171450" algn="l" defTabSz="844550">
            <a:lnSpc>
              <a:spcPct val="90000"/>
            </a:lnSpc>
            <a:spcBef>
              <a:spcPct val="0"/>
            </a:spcBef>
            <a:spcAft>
              <a:spcPct val="20000"/>
            </a:spcAft>
            <a:buChar char="•"/>
          </a:pPr>
          <a:r>
            <a:rPr lang="en-US" sz="1900" kern="1200"/>
            <a:t>Failure rate</a:t>
          </a:r>
        </a:p>
        <a:p>
          <a:pPr marL="342900" lvl="2" indent="-171450" algn="l" defTabSz="844550">
            <a:lnSpc>
              <a:spcPct val="90000"/>
            </a:lnSpc>
            <a:spcBef>
              <a:spcPct val="0"/>
            </a:spcBef>
            <a:spcAft>
              <a:spcPct val="20000"/>
            </a:spcAft>
            <a:buChar char="•"/>
          </a:pPr>
          <a:r>
            <a:rPr lang="en-US" sz="1900" kern="1200"/>
            <a:t>Retry rate</a:t>
          </a:r>
        </a:p>
      </dsp:txBody>
      <dsp:txXfrm>
        <a:off x="0" y="625284"/>
        <a:ext cx="11430000" cy="48686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70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**Opening Hook:**</a:t>
            </a:r>
            <a:r>
              <a:rPr lang="en-GB" sz="1200" b="0" kern="1200" dirty="0">
                <a:solidFill>
                  <a:schemeClr val="tx1"/>
                </a:solidFill>
                <a:effectLst/>
                <a:latin typeface="+mn-lt"/>
                <a:ea typeface="+mn-ea"/>
                <a:cs typeface="+mn-cs"/>
              </a:rPr>
              <a:t> "By the end of today, you'll transform from building basic RAG systems to architecting production-ready, intelligent retrieval systems that can reason, self-correct, and autonomously solve complex problems."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**Audience Check:**</a:t>
            </a:r>
            <a:r>
              <a:rPr lang="en-GB" sz="1200" b="0" kern="1200" dirty="0">
                <a:solidFill>
                  <a:schemeClr val="tx1"/>
                </a:solidFill>
                <a:effectLst/>
                <a:latin typeface="+mn-lt"/>
                <a:ea typeface="+mn-ea"/>
                <a:cs typeface="+mn-cs"/>
              </a:rPr>
              <a:t> Quick show of hands - "Who has built a basic RAG system?" "Who has deployed RAG to production?" This helps gauge the room.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**Set Expectations:**</a:t>
            </a:r>
            <a:r>
              <a:rPr lang="en-GB" sz="1200" b="0" kern="1200" dirty="0">
                <a:solidFill>
                  <a:schemeClr val="tx1"/>
                </a:solidFill>
                <a:effectLst/>
                <a:latin typeface="+mn-lt"/>
                <a:ea typeface="+mn-ea"/>
                <a:cs typeface="+mn-cs"/>
              </a:rPr>
              <a:t> This is an intensive, technical workshop. We'll move fast through foundational concepts to spend time on advanced architectures.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Tree>
    <p:extLst>
      <p:ext uri="{BB962C8B-B14F-4D97-AF65-F5344CB8AC3E}">
        <p14:creationId xmlns:p14="http://schemas.microsoft.com/office/powerpoint/2010/main" val="409347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**When to Use:**</a:t>
            </a:r>
            <a:r>
              <a:rPr lang="en-GB" sz="1200" b="0" kern="1200" dirty="0">
                <a:solidFill>
                  <a:schemeClr val="tx1"/>
                </a:solidFill>
                <a:effectLst/>
                <a:latin typeface="+mn-lt"/>
                <a:ea typeface="+mn-ea"/>
                <a:cs typeface="+mn-cs"/>
              </a:rPr>
              <a:t> "This is your starting point. Fast to implement, predictable </a:t>
            </a:r>
            <a:r>
              <a:rPr lang="en-GB" sz="1200" b="0" kern="1200" dirty="0" err="1">
                <a:solidFill>
                  <a:schemeClr val="tx1"/>
                </a:solidFill>
                <a:effectLst/>
                <a:latin typeface="+mn-lt"/>
                <a:ea typeface="+mn-ea"/>
                <a:cs typeface="+mn-cs"/>
              </a:rPr>
              <a:t>behavior</a:t>
            </a:r>
            <a:r>
              <a:rPr lang="en-GB" sz="1200" b="0" kern="1200" dirty="0">
                <a:solidFill>
                  <a:schemeClr val="tx1"/>
                </a:solidFill>
                <a:effectLst/>
                <a:latin typeface="+mn-lt"/>
                <a:ea typeface="+mn-ea"/>
                <a:cs typeface="+mn-cs"/>
              </a:rPr>
              <a: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Walkthrough:**</a:t>
            </a:r>
            <a:r>
              <a:rPr lang="en-GB" sz="1200" b="0" kern="1200" dirty="0">
                <a:solidFill>
                  <a:schemeClr val="tx1"/>
                </a:solidFill>
                <a:effectLst/>
                <a:latin typeface="+mn-lt"/>
                <a:ea typeface="+mn-ea"/>
                <a:cs typeface="+mn-cs"/>
              </a:rPr>
              <a:t> Point out the overlap parameter. "This overlap is crucial - it prevents important context from being split across chunks."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**Limitation Example:**</a:t>
            </a:r>
            <a:r>
              <a:rPr lang="en-GB" sz="1200" b="0" kern="1200" dirty="0">
                <a:solidFill>
                  <a:schemeClr val="tx1"/>
                </a:solidFill>
                <a:effectLst/>
                <a:latin typeface="+mn-lt"/>
                <a:ea typeface="+mn-ea"/>
                <a:cs typeface="+mn-cs"/>
              </a:rPr>
              <a:t> "Imagine this breaking a sentence in half: 'The company's revenue increased...' in one chunk and '...by 300% last quarter' in another. Semantic disaster."</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**Intelligence Layer:**</a:t>
            </a:r>
            <a:r>
              <a:rPr lang="en-GB" sz="1200" b="0" kern="1200" dirty="0">
                <a:solidFill>
                  <a:schemeClr val="tx1"/>
                </a:solidFill>
                <a:effectLst/>
                <a:latin typeface="+mn-lt"/>
                <a:ea typeface="+mn-ea"/>
                <a:cs typeface="+mn-cs"/>
              </a:rPr>
              <a:t> "This adds structure awareness. It respects document hierarchy."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Insight:**</a:t>
            </a:r>
            <a:r>
              <a:rPr lang="en-GB" sz="1200" b="0" kern="1200" dirty="0">
                <a:solidFill>
                  <a:schemeClr val="tx1"/>
                </a:solidFill>
                <a:effectLst/>
                <a:latin typeface="+mn-lt"/>
                <a:ea typeface="+mn-ea"/>
                <a:cs typeface="+mn-cs"/>
              </a:rPr>
              <a:t> "The separator list is order-dependent. It tries the largest semantic units first."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**Use Case:**</a:t>
            </a:r>
            <a:r>
              <a:rPr lang="en-GB" sz="1200" b="0" kern="1200" dirty="0">
                <a:solidFill>
                  <a:schemeClr val="tx1"/>
                </a:solidFill>
                <a:effectLst/>
                <a:latin typeface="+mn-lt"/>
                <a:ea typeface="+mn-ea"/>
                <a:cs typeface="+mn-cs"/>
              </a:rPr>
              <a:t> "Perfect for structured documents like technical manuals, legal documents, or code repositories."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**Engagement:**</a:t>
            </a:r>
            <a:r>
              <a:rPr lang="en-GB" sz="1200" b="0" kern="1200" dirty="0">
                <a:solidFill>
                  <a:schemeClr val="tx1"/>
                </a:solidFill>
                <a:effectLst/>
                <a:latin typeface="+mn-lt"/>
                <a:ea typeface="+mn-ea"/>
                <a:cs typeface="+mn-cs"/>
              </a:rPr>
              <a:t> "Anyone working with structured data will see immediate improvements switching from fixed-size to recursive."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**Paradigm Shift:**</a:t>
            </a:r>
            <a:r>
              <a:rPr lang="en-GB" sz="1200" b="0" kern="1200" dirty="0">
                <a:solidFill>
                  <a:schemeClr val="tx1"/>
                </a:solidFill>
                <a:effectLst/>
                <a:latin typeface="+mn-lt"/>
                <a:ea typeface="+mn-ea"/>
                <a:cs typeface="+mn-cs"/>
              </a:rPr>
              <a:t> "Now we're using AI to improve AI. The embedding model helps us understand topic boundaries."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**Threshold Tuning:**</a:t>
            </a:r>
            <a:r>
              <a:rPr lang="en-GB" sz="1200" b="0" kern="1200" dirty="0">
                <a:solidFill>
                  <a:schemeClr val="tx1"/>
                </a:solidFill>
                <a:effectLst/>
                <a:latin typeface="+mn-lt"/>
                <a:ea typeface="+mn-ea"/>
                <a:cs typeface="+mn-cs"/>
              </a:rPr>
              <a:t> "The magic is in the threshold. Too sensitive = tiny chunks. Too loose = huge chunks."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**Trade-off Reality:**</a:t>
            </a:r>
            <a:r>
              <a:rPr lang="en-GB" sz="1200" b="0" kern="1200" dirty="0">
                <a:solidFill>
                  <a:schemeClr val="tx1"/>
                </a:solidFill>
                <a:effectLst/>
                <a:latin typeface="+mn-lt"/>
                <a:ea typeface="+mn-ea"/>
                <a:cs typeface="+mn-cs"/>
              </a:rPr>
              <a:t> "Yes, it's more expensive computationally, but the retrieval quality improvement is often worth 2-3x the cost."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**Real-world Win:**</a:t>
            </a:r>
            <a:r>
              <a:rPr lang="en-GB" sz="1200" b="0" kern="1200" dirty="0">
                <a:solidFill>
                  <a:schemeClr val="tx1"/>
                </a:solidFill>
                <a:effectLst/>
                <a:latin typeface="+mn-lt"/>
                <a:ea typeface="+mn-ea"/>
                <a:cs typeface="+mn-cs"/>
              </a:rPr>
              <a:t> "I've seen semantic chunking improve answer quality by 40% for technical documentation."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**Future Preview:**</a:t>
            </a:r>
            <a:r>
              <a:rPr lang="en-GB" sz="1200" b="0" kern="1200" dirty="0">
                <a:solidFill>
                  <a:schemeClr val="tx1"/>
                </a:solidFill>
                <a:effectLst/>
                <a:latin typeface="+mn-lt"/>
                <a:ea typeface="+mn-ea"/>
                <a:cs typeface="+mn-cs"/>
              </a:rPr>
              <a:t> "This is where we're heading - AI systems that adapt their processing based on the task."</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Warning:**</a:t>
            </a:r>
            <a:r>
              <a:rPr lang="en-GB" sz="1200" b="0" kern="1200" dirty="0">
                <a:solidFill>
                  <a:schemeClr val="tx1"/>
                </a:solidFill>
                <a:effectLst/>
                <a:latin typeface="+mn-lt"/>
                <a:ea typeface="+mn-ea"/>
                <a:cs typeface="+mn-cs"/>
              </a:rPr>
              <a:t> "High reward, high complexity. Only consider this for mission-critical applications."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**Example:**</a:t>
            </a:r>
            <a:r>
              <a:rPr lang="en-GB" sz="1200" b="0" kern="1200" dirty="0">
                <a:solidFill>
                  <a:schemeClr val="tx1"/>
                </a:solidFill>
                <a:effectLst/>
                <a:latin typeface="+mn-lt"/>
                <a:ea typeface="+mn-ea"/>
                <a:cs typeface="+mn-cs"/>
              </a:rPr>
              <a:t> "An agent processing legal contracts might chunk differently for compliance review vs. risk assessment."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**Critical Decision:**</a:t>
            </a:r>
            <a:r>
              <a:rPr lang="en-GB" sz="1200" b="0" kern="1200" dirty="0">
                <a:solidFill>
                  <a:schemeClr val="tx1"/>
                </a:solidFill>
                <a:effectLst/>
                <a:latin typeface="+mn-lt"/>
                <a:ea typeface="+mn-ea"/>
                <a:cs typeface="+mn-cs"/>
              </a:rPr>
              <a:t> "Your embedding model choice ripples through your entire system. It's worth spending time here."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**Context Window Reality:**</a:t>
            </a:r>
            <a:r>
              <a:rPr lang="en-GB" sz="1200" b="0" kern="1200" dirty="0">
                <a:solidFill>
                  <a:schemeClr val="tx1"/>
                </a:solidFill>
                <a:effectLst/>
                <a:latin typeface="+mn-lt"/>
                <a:ea typeface="+mn-ea"/>
                <a:cs typeface="+mn-cs"/>
              </a:rPr>
              <a:t> "If your chunks are 1000 tokens but your embedding model only handles 512, you're truncating valuable context."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**Domain Matching:**</a:t>
            </a:r>
            <a:r>
              <a:rPr lang="en-GB" sz="1200" b="0" kern="1200" dirty="0">
                <a:solidFill>
                  <a:schemeClr val="tx1"/>
                </a:solidFill>
                <a:effectLst/>
                <a:latin typeface="+mn-lt"/>
                <a:ea typeface="+mn-ea"/>
                <a:cs typeface="+mn-cs"/>
              </a:rPr>
              <a:t> "General models work for most use cases, but domain-specific models can provide 20-30% better retrieval for specialized fields."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**Cost Consideration:**</a:t>
            </a:r>
            <a:r>
              <a:rPr lang="en-GB" sz="1200" b="0" kern="1200" dirty="0">
                <a:solidFill>
                  <a:schemeClr val="tx1"/>
                </a:solidFill>
                <a:effectLst/>
                <a:latin typeface="+mn-lt"/>
                <a:ea typeface="+mn-ea"/>
                <a:cs typeface="+mn-cs"/>
              </a:rPr>
              <a:t> "API-based models are convenient but can get expensive at scale. Budget accordingly."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**Evolution Story:**</a:t>
            </a:r>
            <a:r>
              <a:rPr lang="en-GB" sz="1200" b="0" kern="1200" dirty="0">
                <a:solidFill>
                  <a:schemeClr val="tx1"/>
                </a:solidFill>
                <a:effectLst/>
                <a:latin typeface="+mn-lt"/>
                <a:ea typeface="+mn-ea"/>
                <a:cs typeface="+mn-cs"/>
              </a:rPr>
              <a:t> "This evolution from sparse to dense to hybrid mirrors the broader AI evolution from symbolic to neural to hybrid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**No Silver Bullet:**</a:t>
            </a:r>
            <a:r>
              <a:rPr lang="en-GB" sz="1200" b="0" kern="1200" dirty="0">
                <a:solidFill>
                  <a:schemeClr val="tx1"/>
                </a:solidFill>
                <a:effectLst/>
                <a:latin typeface="+mn-lt"/>
                <a:ea typeface="+mn-ea"/>
                <a:cs typeface="+mn-cs"/>
              </a:rPr>
              <a:t> "Each method has strengths. The goal isn't to pick one but to understand when to use each."</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Reality:**</a:t>
            </a:r>
            <a:r>
              <a:rPr lang="en-GB" sz="1200" b="0" kern="1200" dirty="0">
                <a:solidFill>
                  <a:schemeClr val="tx1"/>
                </a:solidFill>
                <a:effectLst/>
                <a:latin typeface="+mn-lt"/>
                <a:ea typeface="+mn-ea"/>
                <a:cs typeface="+mn-cs"/>
              </a:rPr>
              <a:t> "In production, you'll likely use all three at different times or in combination."</a:t>
            </a:r>
          </a:p>
          <a:p>
            <a:endParaRPr lang="en-DE" dirty="0"/>
          </a:p>
        </p:txBody>
      </p:sp>
    </p:spTree>
    <p:extLst>
      <p:ext uri="{BB962C8B-B14F-4D97-AF65-F5344CB8AC3E}">
        <p14:creationId xmlns:p14="http://schemas.microsoft.com/office/powerpoint/2010/main" val="259526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**Semantic Power:**</a:t>
            </a:r>
            <a:r>
              <a:rPr lang="en-GB" sz="1200" b="0" kern="1200" dirty="0">
                <a:solidFill>
                  <a:schemeClr val="tx1"/>
                </a:solidFill>
                <a:effectLst/>
                <a:latin typeface="+mn-lt"/>
                <a:ea typeface="+mn-ea"/>
                <a:cs typeface="+mn-cs"/>
              </a:rPr>
              <a:t> "This is what makes modern RAG possible. It understands meaning, not just words."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**Example Magic:**</a:t>
            </a:r>
            <a:r>
              <a:rPr lang="en-GB" sz="1200" b="0" kern="1200" dirty="0">
                <a:solidFill>
                  <a:schemeClr val="tx1"/>
                </a:solidFill>
                <a:effectLst/>
                <a:latin typeface="+mn-lt"/>
                <a:ea typeface="+mn-ea"/>
                <a:cs typeface="+mn-cs"/>
              </a:rPr>
              <a:t> "Ask about 'car' and it finds documents about 'automobile', 'vehicle', 'transportation'. Keyword search can't do this."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**Limitation Example:**</a:t>
            </a:r>
            <a:r>
              <a:rPr lang="en-GB" sz="1200" b="0" kern="1200" dirty="0">
                <a:solidFill>
                  <a:schemeClr val="tx1"/>
                </a:solidFill>
                <a:effectLst/>
                <a:latin typeface="+mn-lt"/>
                <a:ea typeface="+mn-ea"/>
                <a:cs typeface="+mn-cs"/>
              </a:rPr>
              <a:t> "But ask for 'AWS S3' and it might miss documents that only mention 'Simple Storage Service' without the acronym."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Insight:**</a:t>
            </a:r>
            <a:r>
              <a:rPr lang="en-GB" sz="1200" b="0" kern="1200" dirty="0">
                <a:solidFill>
                  <a:schemeClr val="tx1"/>
                </a:solidFill>
                <a:effectLst/>
                <a:latin typeface="+mn-lt"/>
                <a:ea typeface="+mn-ea"/>
                <a:cs typeface="+mn-cs"/>
              </a:rPr>
              <a:t> "The </a:t>
            </a:r>
            <a:r>
              <a:rPr lang="en-GB" sz="1200" b="0" kern="1200" dirty="0" err="1">
                <a:solidFill>
                  <a:schemeClr val="tx1"/>
                </a:solidFill>
                <a:effectLst/>
                <a:latin typeface="+mn-lt"/>
                <a:ea typeface="+mn-ea"/>
                <a:cs typeface="+mn-cs"/>
              </a:rPr>
              <a:t>top_k</a:t>
            </a:r>
            <a:r>
              <a:rPr lang="en-GB" sz="1200" b="0" kern="1200" dirty="0">
                <a:solidFill>
                  <a:schemeClr val="tx1"/>
                </a:solidFill>
                <a:effectLst/>
                <a:latin typeface="+mn-lt"/>
                <a:ea typeface="+mn-ea"/>
                <a:cs typeface="+mn-cs"/>
              </a:rPr>
              <a:t> parameter is </a:t>
            </a:r>
            <a:r>
              <a:rPr lang="en-GB" sz="1200" b="0" kern="1200" dirty="0" err="1">
                <a:solidFill>
                  <a:schemeClr val="tx1"/>
                </a:solidFill>
                <a:effectLst/>
                <a:latin typeface="+mn-lt"/>
                <a:ea typeface="+mn-ea"/>
                <a:cs typeface="+mn-cs"/>
              </a:rPr>
              <a:t>tunable</a:t>
            </a:r>
            <a:r>
              <a:rPr lang="en-GB" sz="1200" b="0" kern="1200" dirty="0">
                <a:solidFill>
                  <a:schemeClr val="tx1"/>
                </a:solidFill>
                <a:effectLst/>
                <a:latin typeface="+mn-lt"/>
                <a:ea typeface="+mn-ea"/>
                <a:cs typeface="+mn-cs"/>
              </a:rPr>
              <a:t>. More isn't always better - more results = more noise for the LLM to process."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**Underappreciated Workhorse:**</a:t>
            </a:r>
            <a:r>
              <a:rPr lang="en-GB" sz="1200" b="0" kern="1200" dirty="0">
                <a:solidFill>
                  <a:schemeClr val="tx1"/>
                </a:solidFill>
                <a:effectLst/>
                <a:latin typeface="+mn-lt"/>
                <a:ea typeface="+mn-ea"/>
                <a:cs typeface="+mn-cs"/>
              </a:rPr>
              <a:t> "BM25 is TF-IDF's smarter cousin. It's been powering search engines for decades."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**Precision Champion:**</a:t>
            </a:r>
            <a:r>
              <a:rPr lang="en-GB" sz="1200" b="0" kern="1200" dirty="0">
                <a:solidFill>
                  <a:schemeClr val="tx1"/>
                </a:solidFill>
                <a:effectLst/>
                <a:latin typeface="+mn-lt"/>
                <a:ea typeface="+mn-ea"/>
                <a:cs typeface="+mn-cs"/>
              </a:rPr>
              <a:t> "When users search for specific terms, acronyms, or product codes, BM25 is unbeatable."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**Speed Advantage:**</a:t>
            </a:r>
            <a:r>
              <a:rPr lang="en-GB" sz="1200" b="0" kern="1200" dirty="0">
                <a:solidFill>
                  <a:schemeClr val="tx1"/>
                </a:solidFill>
                <a:effectLst/>
                <a:latin typeface="+mn-lt"/>
                <a:ea typeface="+mn-ea"/>
                <a:cs typeface="+mn-cs"/>
              </a:rPr>
              <a:t> "Orders of magnitude faster than vector search. Critical for real-time applications."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**Limitation:**</a:t>
            </a:r>
            <a:r>
              <a:rPr lang="en-GB" sz="1200" b="0" kern="1200" dirty="0">
                <a:solidFill>
                  <a:schemeClr val="tx1"/>
                </a:solidFill>
                <a:effectLst/>
                <a:latin typeface="+mn-lt"/>
                <a:ea typeface="+mn-ea"/>
                <a:cs typeface="+mn-cs"/>
              </a:rPr>
              <a:t> "Zero semantic understanding. Searches for 'happy' won't find 'joyful'."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Standard:**</a:t>
            </a:r>
            <a:r>
              <a:rPr lang="en-GB" sz="1200" b="0" kern="1200" dirty="0">
                <a:solidFill>
                  <a:schemeClr val="tx1"/>
                </a:solidFill>
                <a:effectLst/>
                <a:latin typeface="+mn-lt"/>
                <a:ea typeface="+mn-ea"/>
                <a:cs typeface="+mn-cs"/>
              </a:rPr>
              <a:t> "This is becoming the default approach for production RAG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**Alpha Parameter:**</a:t>
            </a:r>
            <a:r>
              <a:rPr lang="en-GB" sz="1200" b="0" kern="1200" dirty="0">
                <a:solidFill>
                  <a:schemeClr val="tx1"/>
                </a:solidFill>
                <a:effectLst/>
                <a:latin typeface="+mn-lt"/>
                <a:ea typeface="+mn-ea"/>
                <a:cs typeface="+mn-cs"/>
              </a:rPr>
              <a:t> "This is your tuning knob. Start at 0.5, then adjust based on your domain. Legal documents might need more sparse (exact terms matter), creative content might need more dense (concepts matter)."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**Implementation Reality:**</a:t>
            </a:r>
            <a:r>
              <a:rPr lang="en-GB" sz="1200" b="0" kern="1200" dirty="0">
                <a:solidFill>
                  <a:schemeClr val="tx1"/>
                </a:solidFill>
                <a:effectLst/>
                <a:latin typeface="+mn-lt"/>
                <a:ea typeface="+mn-ea"/>
                <a:cs typeface="+mn-cs"/>
              </a:rPr>
              <a:t> "Yes, it's more complex to implement, but the performance gains justify the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**Normalization Importance:**</a:t>
            </a:r>
            <a:r>
              <a:rPr lang="en-GB" sz="1200" b="0" kern="1200" dirty="0">
                <a:solidFill>
                  <a:schemeClr val="tx1"/>
                </a:solidFill>
                <a:effectLst/>
                <a:latin typeface="+mn-lt"/>
                <a:ea typeface="+mn-ea"/>
                <a:cs typeface="+mn-cs"/>
              </a:rPr>
              <a:t> "The normalization step is crucial - you're combining scores from different algorithms."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**Data Tells the Story:**</a:t>
            </a:r>
            <a:r>
              <a:rPr lang="en-GB" sz="1200" b="0" kern="1200" dirty="0">
                <a:solidFill>
                  <a:schemeClr val="tx1"/>
                </a:solidFill>
                <a:effectLst/>
                <a:latin typeface="+mn-lt"/>
                <a:ea typeface="+mn-ea"/>
                <a:cs typeface="+mn-cs"/>
              </a:rPr>
              <a:t> "This visualization represents aggregate performance across multiple domains and query types."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**Consistency Wins:**</a:t>
            </a:r>
            <a:r>
              <a:rPr lang="en-GB" sz="1200" b="0" kern="1200" dirty="0">
                <a:solidFill>
                  <a:schemeClr val="tx1"/>
                </a:solidFill>
                <a:effectLst/>
                <a:latin typeface="+mn-lt"/>
                <a:ea typeface="+mn-ea"/>
                <a:cs typeface="+mn-cs"/>
              </a:rPr>
              <a:t> "Notice hybrid's consistent performance. It rarely has the absolute best score, but it rarely fails badly either."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**Risk Mitigation:**</a:t>
            </a:r>
            <a:r>
              <a:rPr lang="en-GB" sz="1200" b="0" kern="1200" dirty="0">
                <a:solidFill>
                  <a:schemeClr val="tx1"/>
                </a:solidFill>
                <a:effectLst/>
                <a:latin typeface="+mn-lt"/>
                <a:ea typeface="+mn-ea"/>
                <a:cs typeface="+mn-cs"/>
              </a:rPr>
              <a:t> "In production, consistency often matters more than peak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**Tuning Opportunity:**</a:t>
            </a:r>
            <a:r>
              <a:rPr lang="en-GB" sz="1200" b="0" kern="1200" dirty="0">
                <a:solidFill>
                  <a:schemeClr val="tx1"/>
                </a:solidFill>
                <a:effectLst/>
                <a:latin typeface="+mn-lt"/>
                <a:ea typeface="+mn-ea"/>
                <a:cs typeface="+mn-cs"/>
              </a:rPr>
              <a:t> "The default 50/50 weighting is a starting point, not an ending point."</a:t>
            </a:r>
          </a:p>
          <a:p>
            <a:endParaRPr lang="en-DE" dirty="0"/>
          </a:p>
        </p:txBody>
      </p:sp>
    </p:spTree>
    <p:extLst>
      <p:ext uri="{BB962C8B-B14F-4D97-AF65-F5344CB8AC3E}">
        <p14:creationId xmlns:p14="http://schemas.microsoft.com/office/powerpoint/2010/main" val="313884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**Timing Emphasis:**</a:t>
            </a:r>
            <a:r>
              <a:rPr lang="en-GB" sz="1200" b="0" kern="1200" dirty="0">
                <a:solidFill>
                  <a:schemeClr val="tx1"/>
                </a:solidFill>
                <a:effectLst/>
                <a:latin typeface="+mn-lt"/>
                <a:ea typeface="+mn-ea"/>
                <a:cs typeface="+mn-cs"/>
              </a:rPr>
              <a:t> Point out the 4-hour structure with specific module timings. The 15-minute break is strategically placed after covering optimization techniques.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**Learning Path:**</a:t>
            </a:r>
            <a:r>
              <a:rPr lang="en-GB" sz="1200" b="0" kern="1200" dirty="0">
                <a:solidFill>
                  <a:schemeClr val="tx1"/>
                </a:solidFill>
                <a:effectLst/>
                <a:latin typeface="+mn-lt"/>
                <a:ea typeface="+mn-ea"/>
                <a:cs typeface="+mn-cs"/>
              </a:rPr>
              <a:t> "We'll follow a progression from fixing basic RAG limitations to building autonomous AI agents that can research and reason."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**Engagement:**</a:t>
            </a:r>
            <a:r>
              <a:rPr lang="en-GB" sz="1200" b="0" kern="1200" dirty="0">
                <a:solidFill>
                  <a:schemeClr val="tx1"/>
                </a:solidFill>
                <a:effectLst/>
                <a:latin typeface="+mn-lt"/>
                <a:ea typeface="+mn-ea"/>
                <a:cs typeface="+mn-cs"/>
              </a:rPr>
              <a:t> "Each module builds on the previous - please ask questions as we go, but I'll also pause for Q&amp;A at the end of each module."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**Architectural Limitation:**</a:t>
            </a:r>
            <a:r>
              <a:rPr lang="en-GB" sz="1200" b="0" kern="1200" dirty="0">
                <a:solidFill>
                  <a:schemeClr val="tx1"/>
                </a:solidFill>
                <a:effectLst/>
                <a:latin typeface="+mn-lt"/>
                <a:ea typeface="+mn-ea"/>
                <a:cs typeface="+mn-cs"/>
              </a:rPr>
              <a:t> "This isn't a bug - it's how transformer attention works. The model literally pays less attention to middle content."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**Visualization Impact:**</a:t>
            </a:r>
            <a:r>
              <a:rPr lang="en-GB" sz="1200" b="0" kern="1200" dirty="0">
                <a:solidFill>
                  <a:schemeClr val="tx1"/>
                </a:solidFill>
                <a:effectLst/>
                <a:latin typeface="+mn-lt"/>
                <a:ea typeface="+mn-ea"/>
                <a:cs typeface="+mn-cs"/>
              </a:rPr>
              <a:t> Show with hands how attention drops in the middle.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Implication:**</a:t>
            </a:r>
            <a:r>
              <a:rPr lang="en-GB" sz="1200" b="0" kern="1200" dirty="0">
                <a:solidFill>
                  <a:schemeClr val="tx1"/>
                </a:solidFill>
                <a:effectLst/>
                <a:latin typeface="+mn-lt"/>
                <a:ea typeface="+mn-ea"/>
                <a:cs typeface="+mn-cs"/>
              </a:rPr>
              <a:t> "This is why post-retrieval optimization (Module 2) is so important. We need to strategically place the most important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**Preview:**</a:t>
            </a:r>
            <a:r>
              <a:rPr lang="en-GB" sz="1200" b="0" kern="1200" dirty="0">
                <a:solidFill>
                  <a:schemeClr val="tx1"/>
                </a:solidFill>
                <a:effectLst/>
                <a:latin typeface="+mn-lt"/>
                <a:ea typeface="+mn-ea"/>
                <a:cs typeface="+mn-cs"/>
              </a:rPr>
              <a:t> "Advanced systems use this knowledge to re-order retrieved chunks before generation."</a:t>
            </a:r>
          </a:p>
          <a:p>
            <a:endParaRPr lang="en-DE" dirty="0"/>
          </a:p>
        </p:txBody>
      </p:sp>
    </p:spTree>
    <p:extLst>
      <p:ext uri="{BB962C8B-B14F-4D97-AF65-F5344CB8AC3E}">
        <p14:creationId xmlns:p14="http://schemas.microsoft.com/office/powerpoint/2010/main" val="2583095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**Synthesis Moment:**</a:t>
            </a:r>
            <a:r>
              <a:rPr lang="en-GB" sz="1200" b="0" kern="1200" dirty="0">
                <a:solidFill>
                  <a:schemeClr val="tx1"/>
                </a:solidFill>
                <a:effectLst/>
                <a:latin typeface="+mn-lt"/>
                <a:ea typeface="+mn-ea"/>
                <a:cs typeface="+mn-cs"/>
              </a:rPr>
              <a:t> "Let's connect the dots. We've established that RAG transforms LLMs, but basic RAG has limitations."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**Foundation Complete:**</a:t>
            </a:r>
            <a:r>
              <a:rPr lang="en-GB" sz="1200" b="0" kern="1200" dirty="0">
                <a:solidFill>
                  <a:schemeClr val="tx1"/>
                </a:solidFill>
                <a:effectLst/>
                <a:latin typeface="+mn-lt"/>
                <a:ea typeface="+mn-ea"/>
                <a:cs typeface="+mn-cs"/>
              </a:rPr>
              <a:t> "You now understand why every advanced technique we'll cover exists - they all solve specific problems with this basic pipeline."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**Transition:**</a:t>
            </a:r>
            <a:r>
              <a:rPr lang="en-GB" sz="1200" b="0" kern="1200" dirty="0">
                <a:solidFill>
                  <a:schemeClr val="tx1"/>
                </a:solidFill>
                <a:effectLst/>
                <a:latin typeface="+mn-lt"/>
                <a:ea typeface="+mn-ea"/>
                <a:cs typeface="+mn-cs"/>
              </a:rPr>
              <a:t> "Module 2 is about making this pipeline production-ready through optimization."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**Q&amp;A Time:**</a:t>
            </a:r>
            <a:r>
              <a:rPr lang="en-GB" sz="1200" b="0" kern="1200" dirty="0">
                <a:solidFill>
                  <a:schemeClr val="tx1"/>
                </a:solidFill>
                <a:effectLst/>
                <a:latin typeface="+mn-lt"/>
                <a:ea typeface="+mn-ea"/>
                <a:cs typeface="+mn-cs"/>
              </a:rPr>
              <a:t> "Any questions about the fundamentals before we move to optimization?"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**Mindset Shift:**</a:t>
            </a:r>
            <a:r>
              <a:rPr lang="en-GB" sz="1200" b="0" kern="1200" dirty="0">
                <a:solidFill>
                  <a:schemeClr val="tx1"/>
                </a:solidFill>
                <a:effectLst/>
                <a:latin typeface="+mn-lt"/>
                <a:ea typeface="+mn-ea"/>
                <a:cs typeface="+mn-cs"/>
              </a:rPr>
              <a:t> "Module 1 was about understanding RAG. Module 2 is about making RAG work reliably at scale."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Focus:**</a:t>
            </a:r>
            <a:r>
              <a:rPr lang="en-GB" sz="1200" b="0" kern="1200" dirty="0">
                <a:solidFill>
                  <a:schemeClr val="tx1"/>
                </a:solidFill>
                <a:effectLst/>
                <a:latin typeface="+mn-lt"/>
                <a:ea typeface="+mn-ea"/>
                <a:cs typeface="+mn-cs"/>
              </a:rPr>
              <a:t> "These aren't academic optimizations - these are battle-tested techniques from production systems."</a:t>
            </a:r>
          </a:p>
          <a:p>
            <a:endParaRPr lang="en-DE" dirty="0"/>
          </a:p>
        </p:txBody>
      </p:sp>
    </p:spTree>
    <p:extLst>
      <p:ext uri="{BB962C8B-B14F-4D97-AF65-F5344CB8AC3E}">
        <p14:creationId xmlns:p14="http://schemas.microsoft.com/office/powerpoint/2010/main" val="84253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**Engineering Principle:**</a:t>
            </a:r>
            <a:r>
              <a:rPr lang="en-GB" sz="1200" b="0" kern="1200" dirty="0">
                <a:solidFill>
                  <a:schemeClr val="tx1"/>
                </a:solidFill>
                <a:effectLst/>
                <a:latin typeface="+mn-lt"/>
                <a:ea typeface="+mn-ea"/>
                <a:cs typeface="+mn-cs"/>
              </a:rPr>
              <a:t> "This is a classic computer science pattern - optimize for different objectives in different passes."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**First Pass Goal:**</a:t>
            </a:r>
            <a:r>
              <a:rPr lang="en-GB" sz="1200" b="0" kern="1200" dirty="0">
                <a:solidFill>
                  <a:schemeClr val="tx1"/>
                </a:solidFill>
                <a:effectLst/>
                <a:latin typeface="+mn-lt"/>
                <a:ea typeface="+mn-ea"/>
                <a:cs typeface="+mn-cs"/>
              </a:rPr>
              <a:t> "Cast a wide net quickly. We want high recall - don't miss anything important."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**Second Pass Goal:**</a:t>
            </a:r>
            <a:r>
              <a:rPr lang="en-GB" sz="1200" b="0" kern="1200" dirty="0">
                <a:solidFill>
                  <a:schemeClr val="tx1"/>
                </a:solidFill>
                <a:effectLst/>
                <a:latin typeface="+mn-lt"/>
                <a:ea typeface="+mn-ea"/>
                <a:cs typeface="+mn-cs"/>
              </a:rPr>
              <a:t> "Be selective carefully. We want high precision - only the best makes it to the LLM."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**Analogy:**</a:t>
            </a:r>
            <a:r>
              <a:rPr lang="en-GB" sz="1200" b="0" kern="1200" dirty="0">
                <a:solidFill>
                  <a:schemeClr val="tx1"/>
                </a:solidFill>
                <a:effectLst/>
                <a:latin typeface="+mn-lt"/>
                <a:ea typeface="+mn-ea"/>
                <a:cs typeface="+mn-cs"/>
              </a:rPr>
              <a:t> "Like a funnel - wide at the top, narrow at the bottom."</a:t>
            </a:r>
          </a:p>
          <a:p>
            <a:endParaRPr lang="en-DE" dirty="0"/>
          </a:p>
        </p:txBody>
      </p:sp>
    </p:spTree>
    <p:extLst>
      <p:ext uri="{BB962C8B-B14F-4D97-AF65-F5344CB8AC3E}">
        <p14:creationId xmlns:p14="http://schemas.microsoft.com/office/powerpoint/2010/main" val="40706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**Problem Framing:**</a:t>
            </a:r>
            <a:r>
              <a:rPr lang="en-GB" sz="1200" b="0" kern="1200" dirty="0">
                <a:solidFill>
                  <a:schemeClr val="tx1"/>
                </a:solidFill>
                <a:effectLst/>
                <a:latin typeface="+mn-lt"/>
                <a:ea typeface="+mn-ea"/>
                <a:cs typeface="+mn-cs"/>
              </a:rPr>
              <a:t> "Initial retrieval is optimized for speed. But speed and accuracy often conflict."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**Solution Elegance:**</a:t>
            </a:r>
            <a:r>
              <a:rPr lang="en-GB" sz="1200" b="0" kern="1200" dirty="0">
                <a:solidFill>
                  <a:schemeClr val="tx1"/>
                </a:solidFill>
                <a:effectLst/>
                <a:latin typeface="+mn-lt"/>
                <a:ea typeface="+mn-ea"/>
                <a:cs typeface="+mn-cs"/>
              </a:rPr>
              <a:t> "Use a fast model to get candidates, then a slow, accurate model to pick the best."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**Cross-encoder Power:**</a:t>
            </a:r>
            <a:r>
              <a:rPr lang="en-GB" sz="1200" b="0" kern="1200" dirty="0">
                <a:solidFill>
                  <a:schemeClr val="tx1"/>
                </a:solidFill>
                <a:effectLst/>
                <a:latin typeface="+mn-lt"/>
                <a:ea typeface="+mn-ea"/>
                <a:cs typeface="+mn-cs"/>
              </a:rPr>
              <a:t> "Cross-encoders can see the query and document together. This joint processing gives much better relevance judgments."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 Impact:**</a:t>
            </a:r>
            <a:r>
              <a:rPr lang="en-GB" sz="1200" b="0" kern="1200" dirty="0">
                <a:solidFill>
                  <a:schemeClr val="tx1"/>
                </a:solidFill>
                <a:effectLst/>
                <a:latin typeface="+mn-lt"/>
                <a:ea typeface="+mn-ea"/>
                <a:cs typeface="+mn-cs"/>
              </a:rPr>
              <a:t> "I've seen re-ranking improve precision by 50-70% with only 20% latency increase."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**Architecture Trade-off:**</a:t>
            </a:r>
            <a:r>
              <a:rPr lang="en-GB" sz="1200" b="0" kern="1200" dirty="0">
                <a:solidFill>
                  <a:schemeClr val="tx1"/>
                </a:solidFill>
                <a:effectLst/>
                <a:latin typeface="+mn-lt"/>
                <a:ea typeface="+mn-ea"/>
                <a:cs typeface="+mn-cs"/>
              </a:rPr>
              <a:t> "Bi-encoders are fast because they can pre-compute document embeddings. Cross-encoders are accurate because they jointly process query and document."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Strategy:**</a:t>
            </a:r>
            <a:r>
              <a:rPr lang="en-GB" sz="1200" b="0" kern="1200" dirty="0">
                <a:solidFill>
                  <a:schemeClr val="tx1"/>
                </a:solidFill>
                <a:effectLst/>
                <a:latin typeface="+mn-lt"/>
                <a:ea typeface="+mn-ea"/>
                <a:cs typeface="+mn-cs"/>
              </a:rPr>
              <a:t> "Use bi-encoders for initial retrieval (can pre-compute), cross-encoders for re-ranking (must compute at query time)."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**Visual Learning:**</a:t>
            </a:r>
            <a:r>
              <a:rPr lang="en-GB" sz="1200" b="0" kern="1200" dirty="0">
                <a:solidFill>
                  <a:schemeClr val="tx1"/>
                </a:solidFill>
                <a:effectLst/>
                <a:latin typeface="+mn-lt"/>
                <a:ea typeface="+mn-ea"/>
                <a:cs typeface="+mn-cs"/>
              </a:rPr>
              <a:t> The diagrams make this trade-off clear.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**Scaling Consideration:**</a:t>
            </a:r>
            <a:r>
              <a:rPr lang="en-GB" sz="1200" b="0" kern="1200" dirty="0">
                <a:solidFill>
                  <a:schemeClr val="tx1"/>
                </a:solidFill>
                <a:effectLst/>
                <a:latin typeface="+mn-lt"/>
                <a:ea typeface="+mn-ea"/>
                <a:cs typeface="+mn-cs"/>
              </a:rPr>
              <a:t> "Cross-encoders don't scale to millions of documents, but they work great on the top 20-50 candidates."</a:t>
            </a:r>
          </a:p>
          <a:p>
            <a:endParaRPr lang="en-DE" dirty="0"/>
          </a:p>
        </p:txBody>
      </p:sp>
    </p:spTree>
    <p:extLst>
      <p:ext uri="{BB962C8B-B14F-4D97-AF65-F5344CB8AC3E}">
        <p14:creationId xmlns:p14="http://schemas.microsoft.com/office/powerpoint/2010/main" val="3281500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**Motivation Hierarchy:**</a:t>
            </a:r>
            <a:r>
              <a:rPr lang="en-GB" sz="1200" b="0" kern="1200" dirty="0">
                <a:solidFill>
                  <a:schemeClr val="tx1"/>
                </a:solidFill>
                <a:effectLst/>
                <a:latin typeface="+mn-lt"/>
                <a:ea typeface="+mn-ea"/>
                <a:cs typeface="+mn-cs"/>
              </a:rPr>
              <a:t> "List these in order of importance for your use case. Token limits are obvious, but signal-to-noise ratio is often more important."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**Information Distillation:**</a:t>
            </a:r>
            <a:r>
              <a:rPr lang="en-GB" sz="1200" b="0" kern="1200" dirty="0">
                <a:solidFill>
                  <a:schemeClr val="tx1"/>
                </a:solidFill>
                <a:effectLst/>
                <a:latin typeface="+mn-lt"/>
                <a:ea typeface="+mn-ea"/>
                <a:cs typeface="+mn-cs"/>
              </a:rPr>
              <a:t> "Think of compression as distillation, not just removal. We're concentrating the useful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**Lost in the Middle Solution:**</a:t>
            </a:r>
            <a:r>
              <a:rPr lang="en-GB" sz="1200" b="0" kern="1200" dirty="0">
                <a:solidFill>
                  <a:schemeClr val="tx1"/>
                </a:solidFill>
                <a:effectLst/>
                <a:latin typeface="+mn-lt"/>
                <a:ea typeface="+mn-ea"/>
                <a:cs typeface="+mn-cs"/>
              </a:rPr>
              <a:t> "Compression helps solve the attention bias problem by removing irrelevant content."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**Strategy Spectrum:**</a:t>
            </a:r>
            <a:r>
              <a:rPr lang="en-GB" sz="1200" b="0" kern="1200" dirty="0">
                <a:solidFill>
                  <a:schemeClr val="tx1"/>
                </a:solidFill>
                <a:effectLst/>
                <a:latin typeface="+mn-lt"/>
                <a:ea typeface="+mn-ea"/>
                <a:cs typeface="+mn-cs"/>
              </a:rPr>
              <a:t> "These represent different points on the speed-quality spectrum."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**Hard Filtering:**</a:t>
            </a:r>
            <a:r>
              <a:rPr lang="en-GB" sz="1200" b="0" kern="1200" dirty="0">
                <a:solidFill>
                  <a:schemeClr val="tx1"/>
                </a:solidFill>
                <a:effectLst/>
                <a:latin typeface="+mn-lt"/>
                <a:ea typeface="+mn-ea"/>
                <a:cs typeface="+mn-cs"/>
              </a:rPr>
              <a:t> "Binary decisions. Fast but crude."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**Soft Extraction:**</a:t>
            </a:r>
            <a:r>
              <a:rPr lang="en-GB" sz="1200" b="0" kern="1200" dirty="0">
                <a:solidFill>
                  <a:schemeClr val="tx1"/>
                </a:solidFill>
                <a:effectLst/>
                <a:latin typeface="+mn-lt"/>
                <a:ea typeface="+mn-ea"/>
                <a:cs typeface="+mn-cs"/>
              </a:rPr>
              <a:t> "More nuanced. Preserves some original text."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**Abstractive:**</a:t>
            </a:r>
            <a:r>
              <a:rPr lang="en-GB" sz="1200" b="0" kern="1200" dirty="0">
                <a:solidFill>
                  <a:schemeClr val="tx1"/>
                </a:solidFill>
                <a:effectLst/>
                <a:latin typeface="+mn-lt"/>
                <a:ea typeface="+mn-ea"/>
                <a:cs typeface="+mn-cs"/>
              </a:rPr>
              <a:t> "Most intelligent but also most expensive and risky."</a:t>
            </a:r>
          </a:p>
          <a:p>
            <a:r>
              <a:rPr lang="en-GB" sz="1200" b="0" kern="1200">
                <a:solidFill>
                  <a:schemeClr val="tx1"/>
                </a:solidFill>
                <a:effectLst/>
                <a:latin typeface="+mn-lt"/>
                <a:ea typeface="+mn-ea"/>
                <a:cs typeface="+mn-cs"/>
              </a:rPr>
              <a:t>- </a:t>
            </a:r>
            <a:r>
              <a:rPr lang="en-GB" sz="1200" b="1" kern="1200">
                <a:solidFill>
                  <a:schemeClr val="tx1"/>
                </a:solidFill>
                <a:effectLst/>
                <a:latin typeface="+mn-lt"/>
                <a:ea typeface="+mn-ea"/>
                <a:cs typeface="+mn-cs"/>
              </a:rPr>
              <a:t>**Choice Framework:**</a:t>
            </a:r>
            <a:r>
              <a:rPr lang="en-GB" sz="1200" b="0" kern="1200">
                <a:solidFill>
                  <a:schemeClr val="tx1"/>
                </a:solidFill>
                <a:effectLst/>
                <a:latin typeface="+mn-lt"/>
                <a:ea typeface="+mn-ea"/>
                <a:cs typeface="+mn-cs"/>
              </a:rPr>
              <a:t> "Choose based on your latency tolerance and quality requirements."</a:t>
            </a:r>
          </a:p>
          <a:p>
            <a:endParaRPr lang="en-DE"/>
          </a:p>
        </p:txBody>
      </p:sp>
    </p:spTree>
    <p:extLst>
      <p:ext uri="{BB962C8B-B14F-4D97-AF65-F5344CB8AC3E}">
        <p14:creationId xmlns:p14="http://schemas.microsoft.com/office/powerpoint/2010/main" val="234714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**Binary Decision:**</a:t>
            </a:r>
            <a:r>
              <a:rPr lang="en-GB" sz="1200" b="0" kern="1200" dirty="0">
                <a:solidFill>
                  <a:schemeClr val="tx1"/>
                </a:solidFill>
                <a:effectLst/>
                <a:latin typeface="+mn-lt"/>
                <a:ea typeface="+mn-ea"/>
                <a:cs typeface="+mn-cs"/>
              </a:rPr>
              <a:t> "This is yes/no filtering at the document level."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**Speed Advantage:**</a:t>
            </a:r>
            <a:r>
              <a:rPr lang="en-GB" sz="1200" b="0" kern="1200" dirty="0">
                <a:solidFill>
                  <a:schemeClr val="tx1"/>
                </a:solidFill>
                <a:effectLst/>
                <a:latin typeface="+mn-lt"/>
                <a:ea typeface="+mn-ea"/>
                <a:cs typeface="+mn-cs"/>
              </a:rPr>
              <a:t> "Very fast - one LLM call per document."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**Use Case:**</a:t>
            </a:r>
            <a:r>
              <a:rPr lang="en-GB" sz="1200" b="0" kern="1200" dirty="0">
                <a:solidFill>
                  <a:schemeClr val="tx1"/>
                </a:solidFill>
                <a:effectLst/>
                <a:latin typeface="+mn-lt"/>
                <a:ea typeface="+mn-ea"/>
                <a:cs typeface="+mn-cs"/>
              </a:rPr>
              <a:t> "Great when you have many documents but only a few are truly relevant."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**Limitation:**</a:t>
            </a:r>
            <a:r>
              <a:rPr lang="en-GB" sz="1200" b="0" kern="1200" dirty="0">
                <a:solidFill>
                  <a:schemeClr val="tx1"/>
                </a:solidFill>
                <a:effectLst/>
                <a:latin typeface="+mn-lt"/>
                <a:ea typeface="+mn-ea"/>
                <a:cs typeface="+mn-cs"/>
              </a:rPr>
              <a:t> "All-or-nothing. You might lose documents with both relevant and irrelevant sections."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**Granularity Benefit:**</a:t>
            </a:r>
            <a:r>
              <a:rPr lang="en-GB" sz="1200" b="0" kern="1200" dirty="0">
                <a:solidFill>
                  <a:schemeClr val="tx1"/>
                </a:solidFill>
                <a:effectLst/>
                <a:latin typeface="+mn-lt"/>
                <a:ea typeface="+mn-ea"/>
                <a:cs typeface="+mn-cs"/>
              </a:rPr>
              <a:t> "Now we're working at the sentence or paragraph level, not document level."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**Context Preservation:**</a:t>
            </a:r>
            <a:r>
              <a:rPr lang="en-GB" sz="1200" b="0" kern="1200" dirty="0">
                <a:solidFill>
                  <a:schemeClr val="tx1"/>
                </a:solidFill>
                <a:effectLst/>
                <a:latin typeface="+mn-lt"/>
                <a:ea typeface="+mn-ea"/>
                <a:cs typeface="+mn-cs"/>
              </a:rPr>
              <a:t> "Better than hard filtering because we keep the relevant parts of partially relevant documents."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**Implementation Tip:**</a:t>
            </a:r>
            <a:r>
              <a:rPr lang="en-GB" sz="1200" b="0" kern="1200" dirty="0">
                <a:solidFill>
                  <a:schemeClr val="tx1"/>
                </a:solidFill>
                <a:effectLst/>
                <a:latin typeface="+mn-lt"/>
                <a:ea typeface="+mn-ea"/>
                <a:cs typeface="+mn-cs"/>
              </a:rPr>
              <a:t> "The </a:t>
            </a:r>
            <a:r>
              <a:rPr lang="en-GB" sz="1200" b="0" kern="1200" dirty="0" err="1">
                <a:solidFill>
                  <a:schemeClr val="tx1"/>
                </a:solidFill>
                <a:effectLst/>
                <a:latin typeface="+mn-lt"/>
                <a:ea typeface="+mn-ea"/>
                <a:cs typeface="+mn-cs"/>
              </a:rPr>
              <a:t>relevance_scorer</a:t>
            </a:r>
            <a:r>
              <a:rPr lang="en-GB" sz="1200" b="0" kern="1200" dirty="0">
                <a:solidFill>
                  <a:schemeClr val="tx1"/>
                </a:solidFill>
                <a:effectLst/>
                <a:latin typeface="+mn-lt"/>
                <a:ea typeface="+mn-ea"/>
                <a:cs typeface="+mn-cs"/>
              </a:rPr>
              <a:t> can be a simple model - even a lightweight classifier works well here."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**Balance Point:**</a:t>
            </a:r>
            <a:r>
              <a:rPr lang="en-GB" sz="1200" b="0" kern="1200" dirty="0">
                <a:solidFill>
                  <a:schemeClr val="tx1"/>
                </a:solidFill>
                <a:effectLst/>
                <a:latin typeface="+mn-lt"/>
                <a:ea typeface="+mn-ea"/>
                <a:cs typeface="+mn-cs"/>
              </a:rPr>
              <a:t> "Good compromise between speed and quality."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**Transition:**</a:t>
            </a:r>
            <a:r>
              <a:rPr lang="en-GB" sz="1200" b="0" kern="1200" dirty="0">
                <a:solidFill>
                  <a:schemeClr val="tx1"/>
                </a:solidFill>
                <a:effectLst/>
                <a:latin typeface="+mn-lt"/>
                <a:ea typeface="+mn-ea"/>
                <a:cs typeface="+mn-cs"/>
              </a:rPr>
              <a:t> "Even though you're here for advanced techniques, we need to establish a common foundation. The advanced architectures we'll cover later directly address the limitations we'll identify in this module."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**Mindset:**</a:t>
            </a:r>
            <a:r>
              <a:rPr lang="en-GB" sz="1200" b="0" kern="1200" dirty="0">
                <a:solidFill>
                  <a:schemeClr val="tx1"/>
                </a:solidFill>
                <a:effectLst/>
                <a:latin typeface="+mn-lt"/>
                <a:ea typeface="+mn-ea"/>
                <a:cs typeface="+mn-cs"/>
              </a:rPr>
              <a:t> "Think of this module as 'why advanced RAG exists' - every technique we'll learn later solves a specific problem with basic RAG."</a:t>
            </a:r>
          </a:p>
          <a:p>
            <a:endParaRPr lang="en-DE" dirty="0"/>
          </a:p>
        </p:txBody>
      </p:sp>
    </p:spTree>
    <p:extLst>
      <p:ext uri="{BB962C8B-B14F-4D97-AF65-F5344CB8AC3E}">
        <p14:creationId xmlns:p14="http://schemas.microsoft.com/office/powerpoint/2010/main" val="3138456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**Intelligence Maximum:**</a:t>
            </a:r>
            <a:r>
              <a:rPr lang="en-GB" sz="1200" b="0" kern="1200" dirty="0">
                <a:solidFill>
                  <a:schemeClr val="tx1"/>
                </a:solidFill>
                <a:effectLst/>
                <a:latin typeface="+mn-lt"/>
                <a:ea typeface="+mn-ea"/>
                <a:cs typeface="+mn-cs"/>
              </a:rPr>
              <a:t> "This is the most sophisticated approach - the LLM understands the content and creates a focused summary."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**Quality Peak:**</a:t>
            </a:r>
            <a:r>
              <a:rPr lang="en-GB" sz="1200" b="0" kern="1200" dirty="0">
                <a:solidFill>
                  <a:schemeClr val="tx1"/>
                </a:solidFill>
                <a:effectLst/>
                <a:latin typeface="+mn-lt"/>
                <a:ea typeface="+mn-ea"/>
                <a:cs typeface="+mn-cs"/>
              </a:rPr>
              <a:t> "Often produces the best results because it preserves semantic meaning while being very concise."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**Risk Factor:**</a:t>
            </a:r>
            <a:r>
              <a:rPr lang="en-GB" sz="1200" b="0" kern="1200" dirty="0">
                <a:solidFill>
                  <a:schemeClr val="tx1"/>
                </a:solidFill>
                <a:effectLst/>
                <a:latin typeface="+mn-lt"/>
                <a:ea typeface="+mn-ea"/>
                <a:cs typeface="+mn-cs"/>
              </a:rPr>
              <a:t> "But the LLM could hallucinate or miss critical details during summarization."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**Cost Reality:**</a:t>
            </a:r>
            <a:r>
              <a:rPr lang="en-GB" sz="1200" b="0" kern="1200" dirty="0">
                <a:solidFill>
                  <a:schemeClr val="tx1"/>
                </a:solidFill>
                <a:effectLst/>
                <a:latin typeface="+mn-lt"/>
                <a:ea typeface="+mn-ea"/>
                <a:cs typeface="+mn-cs"/>
              </a:rPr>
              <a:t> "Most expensive approach - requires LLM inference for every document."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**Reality Check:**</a:t>
            </a:r>
            <a:r>
              <a:rPr lang="en-GB" sz="1200" b="0" kern="1200" dirty="0">
                <a:solidFill>
                  <a:schemeClr val="tx1"/>
                </a:solidFill>
                <a:effectLst/>
                <a:latin typeface="+mn-lt"/>
                <a:ea typeface="+mn-ea"/>
                <a:cs typeface="+mn-cs"/>
              </a:rPr>
              <a:t> "Most enterprise knowledge isn't pure text. Think about your own documentation - charts, diagrams, screenshots are everywhere."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**Two-Path Strategy:**</a:t>
            </a:r>
            <a:r>
              <a:rPr lang="en-GB" sz="1200" b="0" kern="1200" dirty="0">
                <a:solidFill>
                  <a:schemeClr val="tx1"/>
                </a:solidFill>
                <a:effectLst/>
                <a:latin typeface="+mn-lt"/>
                <a:ea typeface="+mn-ea"/>
                <a:cs typeface="+mn-cs"/>
              </a:rPr>
              <a:t> "These aren't competing approaches - often you'll use both in the same system."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**Vision LLM Approach:**</a:t>
            </a:r>
            <a:r>
              <a:rPr lang="en-GB" sz="1200" b="0" kern="1200" dirty="0">
                <a:solidFill>
                  <a:schemeClr val="tx1"/>
                </a:solidFill>
                <a:effectLst/>
                <a:latin typeface="+mn-lt"/>
                <a:ea typeface="+mn-ea"/>
                <a:cs typeface="+mn-cs"/>
              </a:rPr>
              <a:t> "Convert everything to text, then use standard RAG. Simple but potentially lossy."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**Multimodal Embedding:**</a:t>
            </a:r>
            <a:r>
              <a:rPr lang="en-GB" sz="1200" b="0" kern="1200" dirty="0">
                <a:solidFill>
                  <a:schemeClr val="tx1"/>
                </a:solidFill>
                <a:effectLst/>
                <a:latin typeface="+mn-lt"/>
                <a:ea typeface="+mn-ea"/>
                <a:cs typeface="+mn-cs"/>
              </a:rPr>
              <a:t> "Keep images as images, but search across both modalities. More complex but preserves full information."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**Revolutionary Concept:**</a:t>
            </a:r>
            <a:r>
              <a:rPr lang="en-GB" sz="1200" b="0" kern="1200" dirty="0">
                <a:solidFill>
                  <a:schemeClr val="tx1"/>
                </a:solidFill>
                <a:effectLst/>
                <a:latin typeface="+mn-lt"/>
                <a:ea typeface="+mn-ea"/>
                <a:cs typeface="+mn-cs"/>
              </a:rPr>
              <a:t> "CLIP was trained to understand that an image of a sunset and the text 'beautiful sunset' should have similar embeddings."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**Shared Space Magic:**</a:t>
            </a:r>
            <a:r>
              <a:rPr lang="en-GB" sz="1200" b="0" kern="1200" dirty="0">
                <a:solidFill>
                  <a:schemeClr val="tx1"/>
                </a:solidFill>
                <a:effectLst/>
                <a:latin typeface="+mn-lt"/>
                <a:ea typeface="+mn-ea"/>
                <a:cs typeface="+mn-cs"/>
              </a:rPr>
              <a:t> "Images and text live in the same vector space. You can search for images using text queries."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**Training Insight:**</a:t>
            </a:r>
            <a:r>
              <a:rPr lang="en-GB" sz="1200" b="0" kern="1200" dirty="0">
                <a:solidFill>
                  <a:schemeClr val="tx1"/>
                </a:solidFill>
                <a:effectLst/>
                <a:latin typeface="+mn-lt"/>
                <a:ea typeface="+mn-ea"/>
                <a:cs typeface="+mn-cs"/>
              </a:rPr>
              <a:t> "The contrastive learning forces related image-text pairs to be close, unrelated pairs to be far apart."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**Practical Application:**</a:t>
            </a:r>
            <a:r>
              <a:rPr lang="en-GB" sz="1200" b="0" kern="1200" dirty="0">
                <a:solidFill>
                  <a:schemeClr val="tx1"/>
                </a:solidFill>
                <a:effectLst/>
                <a:latin typeface="+mn-lt"/>
                <a:ea typeface="+mn-ea"/>
                <a:cs typeface="+mn-cs"/>
              </a:rPr>
              <a:t> "Now you can ask 'show me charts about quarterly revenue' and get actual chart images, not just text descriptions."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**Fundamental Limitation:**</a:t>
            </a:r>
            <a:r>
              <a:rPr lang="en-GB" sz="1200" b="0" kern="1200" dirty="0">
                <a:solidFill>
                  <a:schemeClr val="tx1"/>
                </a:solidFill>
                <a:effectLst/>
                <a:latin typeface="+mn-lt"/>
                <a:ea typeface="+mn-ea"/>
                <a:cs typeface="+mn-cs"/>
              </a:rPr>
              <a:t> "Vector search is amazing at similarity but terrible at relationships."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**Explicit vs Implicit:**</a:t>
            </a:r>
            <a:r>
              <a:rPr lang="en-GB" sz="1200" b="0" kern="1200" dirty="0">
                <a:solidFill>
                  <a:schemeClr val="tx1"/>
                </a:solidFill>
                <a:effectLst/>
                <a:latin typeface="+mn-lt"/>
                <a:ea typeface="+mn-ea"/>
                <a:cs typeface="+mn-cs"/>
              </a:rPr>
              <a:t> "Vectors capture implicit relationships. Graphs capture explicit, structured relationships."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**Example Power:**</a:t>
            </a:r>
            <a:r>
              <a:rPr lang="en-GB" sz="1200" b="0" kern="1200" dirty="0">
                <a:solidFill>
                  <a:schemeClr val="tx1"/>
                </a:solidFill>
                <a:effectLst/>
                <a:latin typeface="+mn-lt"/>
                <a:ea typeface="+mn-ea"/>
                <a:cs typeface="+mn-cs"/>
              </a:rPr>
              <a:t> "A vector might know Apple and Tim Cook are related, but a graph knows Tim Cook is the CEO of Apple, started in 2011, replaced Steve Jobs."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**Teaser Effective:**</a:t>
            </a:r>
            <a:r>
              <a:rPr lang="en-GB" sz="1200" b="0" kern="1200" dirty="0">
                <a:solidFill>
                  <a:schemeClr val="tx1"/>
                </a:solidFill>
                <a:effectLst/>
                <a:latin typeface="+mn-lt"/>
                <a:ea typeface="+mn-ea"/>
                <a:cs typeface="+mn-cs"/>
              </a:rPr>
              <a:t> "We'll see in Module 3 how this enables entirely new types of reasoning."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**Historical Context:**</a:t>
            </a:r>
            <a:r>
              <a:rPr lang="en-GB" sz="1200" b="0" kern="1200" dirty="0">
                <a:solidFill>
                  <a:schemeClr val="tx1"/>
                </a:solidFill>
                <a:effectLst/>
                <a:latin typeface="+mn-lt"/>
                <a:ea typeface="+mn-ea"/>
                <a:cs typeface="+mn-cs"/>
              </a:rPr>
              <a:t> "Knowledge graphs used to require teams of knowledge engineers working for months or years."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**Modern Revolution:**</a:t>
            </a:r>
            <a:r>
              <a:rPr lang="en-GB" sz="1200" b="0" kern="1200" dirty="0">
                <a:solidFill>
                  <a:schemeClr val="tx1"/>
                </a:solidFill>
                <a:effectLst/>
                <a:latin typeface="+mn-lt"/>
                <a:ea typeface="+mn-ea"/>
                <a:cs typeface="+mn-cs"/>
              </a:rPr>
              <a:t> "LLMs can extract entities and relationships automatically. This changes everything."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**Virtuous Cycle:**</a:t>
            </a:r>
            <a:r>
              <a:rPr lang="en-GB" sz="1200" b="0" kern="1200" dirty="0">
                <a:solidFill>
                  <a:schemeClr val="tx1"/>
                </a:solidFill>
                <a:effectLst/>
                <a:latin typeface="+mn-lt"/>
                <a:ea typeface="+mn-ea"/>
                <a:cs typeface="+mn-cs"/>
              </a:rPr>
              <a:t> "Text → LLM → Graph →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 Better answers. The LLM helps build the system that makes LLMs better."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Insight:**</a:t>
            </a:r>
            <a:r>
              <a:rPr lang="en-GB" sz="1200" b="0" kern="1200" dirty="0">
                <a:solidFill>
                  <a:schemeClr val="tx1"/>
                </a:solidFill>
                <a:effectLst/>
                <a:latin typeface="+mn-lt"/>
                <a:ea typeface="+mn-ea"/>
                <a:cs typeface="+mn-cs"/>
              </a:rPr>
              <a:t> "The key is the </a:t>
            </a:r>
            <a:r>
              <a:rPr lang="en-GB" sz="1200" b="0" kern="1200" dirty="0" err="1">
                <a:solidFill>
                  <a:schemeClr val="tx1"/>
                </a:solidFill>
                <a:effectLst/>
                <a:latin typeface="+mn-lt"/>
                <a:ea typeface="+mn-ea"/>
                <a:cs typeface="+mn-cs"/>
              </a:rPr>
              <a:t>LLM_graph_transformer</a:t>
            </a:r>
            <a:r>
              <a:rPr lang="en-GB" sz="1200" b="0" kern="1200" dirty="0">
                <a:solidFill>
                  <a:schemeClr val="tx1"/>
                </a:solidFill>
                <a:effectLst/>
                <a:latin typeface="+mn-lt"/>
                <a:ea typeface="+mn-ea"/>
                <a:cs typeface="+mn-cs"/>
              </a:rPr>
              <a:t> - this is where the magic happens."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Readiness:**</a:t>
            </a:r>
            <a:r>
              <a:rPr lang="en-GB" sz="1200" b="0" kern="1200" dirty="0">
                <a:solidFill>
                  <a:schemeClr val="tx1"/>
                </a:solidFill>
                <a:effectLst/>
                <a:latin typeface="+mn-lt"/>
                <a:ea typeface="+mn-ea"/>
                <a:cs typeface="+mn-cs"/>
              </a:rPr>
              <a:t> "These techniques are the difference between a demo and a production system."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**Optimization Stack:**</a:t>
            </a:r>
            <a:r>
              <a:rPr lang="en-GB" sz="1200" b="0" kern="1200" dirty="0">
                <a:solidFill>
                  <a:schemeClr val="tx1"/>
                </a:solidFill>
                <a:effectLst/>
                <a:latin typeface="+mn-lt"/>
                <a:ea typeface="+mn-ea"/>
                <a:cs typeface="+mn-cs"/>
              </a:rPr>
              <a:t> "Two-pass retrieval, re-ranking, compression - these stack together multiplicatively."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**Multimodal Reality:**</a:t>
            </a:r>
            <a:r>
              <a:rPr lang="en-GB" sz="1200" b="0" kern="1200" dirty="0">
                <a:solidFill>
                  <a:schemeClr val="tx1"/>
                </a:solidFill>
                <a:effectLst/>
                <a:latin typeface="+mn-lt"/>
                <a:ea typeface="+mn-ea"/>
                <a:cs typeface="+mn-cs"/>
              </a:rPr>
              <a:t> "Real-world data is multimodal. Your RAG system should be too."</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**Graph Preview:**</a:t>
            </a:r>
            <a:r>
              <a:rPr lang="en-GB" sz="1200" b="0" kern="1200" dirty="0">
                <a:solidFill>
                  <a:schemeClr val="tx1"/>
                </a:solidFill>
                <a:effectLst/>
                <a:latin typeface="+mn-lt"/>
                <a:ea typeface="+mn-ea"/>
                <a:cs typeface="+mn-cs"/>
              </a:rPr>
              <a:t> "Knowledge graphs unlock new reasoning capabilities we'll explore after the break."</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**Break Transition:**</a:t>
            </a:r>
            <a:r>
              <a:rPr lang="en-GB" sz="1200" b="0" kern="1200" dirty="0">
                <a:solidFill>
                  <a:schemeClr val="tx1"/>
                </a:solidFill>
                <a:effectLst/>
                <a:latin typeface="+mn-lt"/>
                <a:ea typeface="+mn-ea"/>
                <a:cs typeface="+mn-cs"/>
              </a:rPr>
              <a:t> "Perfect time for a break. When we return, we'll see how graphs enable multi-hop reasoning and self-correcting systems."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**Midpoint Check:**</a:t>
            </a:r>
            <a:r>
              <a:rPr lang="en-GB" sz="1200" b="0" kern="1200" dirty="0">
                <a:solidFill>
                  <a:schemeClr val="tx1"/>
                </a:solidFill>
                <a:effectLst/>
                <a:latin typeface="+mn-lt"/>
                <a:ea typeface="+mn-ea"/>
                <a:cs typeface="+mn-cs"/>
              </a:rPr>
              <a:t> "We've covered the foundations and optimizations. After the break, we move to truly advanced architectures."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**Mindset Reset:**</a:t>
            </a:r>
            <a:r>
              <a:rPr lang="en-GB" sz="1200" b="0" kern="1200" dirty="0">
                <a:solidFill>
                  <a:schemeClr val="tx1"/>
                </a:solidFill>
                <a:effectLst/>
                <a:latin typeface="+mn-lt"/>
                <a:ea typeface="+mn-ea"/>
                <a:cs typeface="+mn-cs"/>
              </a:rPr>
              <a:t> "The second half is about systems that can reason, plan, and self-correct. These aren't just better RAG systems - they're different kinds of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**Networking Encouragement:**</a:t>
            </a:r>
            <a:r>
              <a:rPr lang="en-GB" sz="1200" b="0" kern="1200" dirty="0">
                <a:solidFill>
                  <a:schemeClr val="tx1"/>
                </a:solidFill>
                <a:effectLst/>
                <a:latin typeface="+mn-lt"/>
                <a:ea typeface="+mn-ea"/>
                <a:cs typeface="+mn-cs"/>
              </a:rPr>
              <a:t> "Great time to discuss what you've learned so far with others."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Tree>
    <p:extLst>
      <p:ext uri="{BB962C8B-B14F-4D97-AF65-F5344CB8AC3E}">
        <p14:creationId xmlns:p14="http://schemas.microsoft.com/office/powerpoint/2010/main" val="4051317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**Paradigm Shift Announcement:**</a:t>
            </a:r>
            <a:r>
              <a:rPr lang="en-GB" sz="1200" b="0" kern="1200" dirty="0">
                <a:solidFill>
                  <a:schemeClr val="tx1"/>
                </a:solidFill>
                <a:effectLst/>
                <a:latin typeface="+mn-lt"/>
                <a:ea typeface="+mn-ea"/>
                <a:cs typeface="+mn-cs"/>
              </a:rPr>
              <a:t> "We're moving from retrieval systems to reasoning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**Cognitive Architecture:**</a:t>
            </a:r>
            <a:r>
              <a:rPr lang="en-GB" sz="1200" b="0" kern="1200" dirty="0">
                <a:solidFill>
                  <a:schemeClr val="tx1"/>
                </a:solidFill>
                <a:effectLst/>
                <a:latin typeface="+mn-lt"/>
                <a:ea typeface="+mn-ea"/>
                <a:cs typeface="+mn-cs"/>
              </a:rPr>
              <a:t> "These systems don't just find information - they reason about relationships and evaluate their own thinking."</a:t>
            </a:r>
          </a:p>
          <a:p>
            <a:endParaRPr lang="en-DE" dirty="0"/>
          </a:p>
        </p:txBody>
      </p:sp>
    </p:spTree>
    <p:extLst>
      <p:ext uri="{BB962C8B-B14F-4D97-AF65-F5344CB8AC3E}">
        <p14:creationId xmlns:p14="http://schemas.microsoft.com/office/powerpoint/2010/main" val="676704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**Historical Context:**</a:t>
            </a:r>
            <a:r>
              <a:rPr lang="en-GB" sz="1200" b="0" kern="1200" dirty="0">
                <a:solidFill>
                  <a:schemeClr val="tx1"/>
                </a:solidFill>
                <a:effectLst/>
                <a:latin typeface="+mn-lt"/>
                <a:ea typeface="+mn-ea"/>
                <a:cs typeface="+mn-cs"/>
              </a:rPr>
              <a:t> "This represents the reunion of two AI traditions - neural networks (connectionist) and knowledge graphs (symbolic)."</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**Multi-hop Reasoning:**</a:t>
            </a:r>
            <a:r>
              <a:rPr lang="en-GB" sz="1200" b="0" kern="1200" dirty="0">
                <a:solidFill>
                  <a:schemeClr val="tx1"/>
                </a:solidFill>
                <a:effectLst/>
                <a:latin typeface="+mn-lt"/>
                <a:ea typeface="+mn-ea"/>
                <a:cs typeface="+mn-cs"/>
              </a:rPr>
              <a:t> "Traditional RAG is like having perfect memory but no ability to connect the dots.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connects the dots."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**Diagram Emphasis:**</a:t>
            </a:r>
            <a:r>
              <a:rPr lang="en-GB" sz="1200" b="0" kern="1200" dirty="0">
                <a:solidFill>
                  <a:schemeClr val="tx1"/>
                </a:solidFill>
                <a:effectLst/>
                <a:latin typeface="+mn-lt"/>
                <a:ea typeface="+mn-ea"/>
                <a:cs typeface="+mn-cs"/>
              </a:rPr>
              <a:t> "Notice the 'Multi-hop' annotation - this is the key capability difference."</a:t>
            </a:r>
          </a:p>
        </p:txBody>
      </p:sp>
    </p:spTree>
    <p:extLst>
      <p:ext uri="{BB962C8B-B14F-4D97-AF65-F5344CB8AC3E}">
        <p14:creationId xmlns:p14="http://schemas.microsoft.com/office/powerpoint/2010/main" val="1265012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**Simple but Powerful:**</a:t>
            </a:r>
            <a:r>
              <a:rPr lang="en-GB" sz="1200" b="0" kern="1200" dirty="0">
                <a:solidFill>
                  <a:schemeClr val="tx1"/>
                </a:solidFill>
                <a:effectLst/>
                <a:latin typeface="+mn-lt"/>
                <a:ea typeface="+mn-ea"/>
                <a:cs typeface="+mn-cs"/>
              </a:rPr>
              <a:t> "The structure is simple - nodes and edges - but the reasoning capability is profound."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 Example Walkthrough:**</a:t>
            </a:r>
            <a:r>
              <a:rPr lang="en-GB" sz="1200" b="0" kern="1200" dirty="0">
                <a:solidFill>
                  <a:schemeClr val="tx1"/>
                </a:solidFill>
                <a:effectLst/>
                <a:latin typeface="+mn-lt"/>
                <a:ea typeface="+mn-ea"/>
                <a:cs typeface="+mn-cs"/>
              </a:rPr>
              <a:t> "Let's trace the multi-hop query: 'What products are made by the company Tim Cook leads?'"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**Step 1:**</a:t>
            </a:r>
            <a:r>
              <a:rPr lang="en-GB" sz="1200" b="0" kern="1200" dirty="0">
                <a:solidFill>
                  <a:schemeClr val="tx1"/>
                </a:solidFill>
                <a:effectLst/>
                <a:latin typeface="+mn-lt"/>
                <a:ea typeface="+mn-ea"/>
                <a:cs typeface="+mn-cs"/>
              </a:rPr>
              <a:t> "Find Tim Cook → CEO relationship → Apple Inc."</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**Step 2:**</a:t>
            </a:r>
            <a:r>
              <a:rPr lang="en-GB" sz="1200" b="0" kern="1200" dirty="0">
                <a:solidFill>
                  <a:schemeClr val="tx1"/>
                </a:solidFill>
                <a:effectLst/>
                <a:latin typeface="+mn-lt"/>
                <a:ea typeface="+mn-ea"/>
                <a:cs typeface="+mn-cs"/>
              </a:rPr>
              <a:t> "Find Apple Inc. → Products relationship → iPhone"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**Human Analogy:**</a:t>
            </a:r>
            <a:r>
              <a:rPr lang="en-GB" sz="1200" b="0" kern="1200" dirty="0">
                <a:solidFill>
                  <a:schemeClr val="tx1"/>
                </a:solidFill>
                <a:effectLst/>
                <a:latin typeface="+mn-lt"/>
                <a:ea typeface="+mn-ea"/>
                <a:cs typeface="+mn-cs"/>
              </a:rPr>
              <a:t> "This is how humans naturally think - we follow chains of reasoning."</a:t>
            </a:r>
          </a:p>
          <a:p>
            <a:endParaRPr lang="en-DE" dirty="0"/>
          </a:p>
        </p:txBody>
      </p:sp>
    </p:spTree>
    <p:extLst>
      <p:ext uri="{BB962C8B-B14F-4D97-AF65-F5344CB8AC3E}">
        <p14:creationId xmlns:p14="http://schemas.microsoft.com/office/powerpoint/2010/main" val="60984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**Key Teaching Moment:**</a:t>
            </a:r>
            <a:r>
              <a:rPr lang="en-GB" sz="1200" b="0" kern="1200" dirty="0">
                <a:solidFill>
                  <a:schemeClr val="tx1"/>
                </a:solidFill>
                <a:effectLst/>
                <a:latin typeface="+mn-lt"/>
                <a:ea typeface="+mn-ea"/>
                <a:cs typeface="+mn-cs"/>
              </a:rPr>
              <a:t> These three limitations are not just academic - they're deal-breakers for production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**Real-world Example:**</a:t>
            </a:r>
            <a:r>
              <a:rPr lang="en-GB" sz="1200" b="0" kern="1200" dirty="0">
                <a:solidFill>
                  <a:schemeClr val="tx1"/>
                </a:solidFill>
                <a:effectLst/>
                <a:latin typeface="+mn-lt"/>
                <a:ea typeface="+mn-ea"/>
                <a:cs typeface="+mn-cs"/>
              </a:rPr>
              <a:t> "Imagine a customer service bot that confidently tells customers about a product feature that doesn't exist (hallucination), or a financial advisor that gives investment advice based on 2021 market data (knowledge cutoff)."</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**Transition Setup:**</a:t>
            </a:r>
            <a:r>
              <a:rPr lang="en-GB" sz="1200" b="0" kern="1200" dirty="0">
                <a:solidFill>
                  <a:schemeClr val="tx1"/>
                </a:solidFill>
                <a:effectLst/>
                <a:latin typeface="+mn-lt"/>
                <a:ea typeface="+mn-ea"/>
                <a:cs typeface="+mn-cs"/>
              </a:rPr>
              <a:t> "RAG doesn't just fix these problems - it transforms how we think about AI systems."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**System Design:**</a:t>
            </a:r>
            <a:r>
              <a:rPr lang="en-GB" sz="1200" b="0" kern="1200" dirty="0">
                <a:solidFill>
                  <a:schemeClr val="tx1"/>
                </a:solidFill>
                <a:effectLst/>
                <a:latin typeface="+mn-lt"/>
                <a:ea typeface="+mn-ea"/>
                <a:cs typeface="+mn-cs"/>
              </a:rPr>
              <a:t> "Each component has a specific role. This isn't a pipeline - it's an architecture."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**Query Processor:**</a:t>
            </a:r>
            <a:r>
              <a:rPr lang="en-GB" sz="1200" b="0" kern="1200" dirty="0">
                <a:solidFill>
                  <a:schemeClr val="tx1"/>
                </a:solidFill>
                <a:effectLst/>
                <a:latin typeface="+mn-lt"/>
                <a:ea typeface="+mn-ea"/>
                <a:cs typeface="+mn-cs"/>
              </a:rPr>
              <a:t> "Translates human language to graph language."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**Retriever:**</a:t>
            </a:r>
            <a:r>
              <a:rPr lang="en-GB" sz="1200" b="0" kern="1200" dirty="0">
                <a:solidFill>
                  <a:schemeClr val="tx1"/>
                </a:solidFill>
                <a:effectLst/>
                <a:latin typeface="+mn-lt"/>
                <a:ea typeface="+mn-ea"/>
                <a:cs typeface="+mn-cs"/>
              </a:rPr>
              <a:t> "Navigates the graph to find connected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**Organizer:**</a:t>
            </a:r>
            <a:r>
              <a:rPr lang="en-GB" sz="1200" b="0" kern="1200" dirty="0">
                <a:solidFill>
                  <a:schemeClr val="tx1"/>
                </a:solidFill>
                <a:effectLst/>
                <a:latin typeface="+mn-lt"/>
                <a:ea typeface="+mn-ea"/>
                <a:cs typeface="+mn-cs"/>
              </a:rPr>
              <a:t> "Cleans and focuses the retrieved subgraph."</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**Generator:**</a:t>
            </a:r>
            <a:r>
              <a:rPr lang="en-GB" sz="1200" b="0" kern="1200" dirty="0">
                <a:solidFill>
                  <a:schemeClr val="tx1"/>
                </a:solidFill>
                <a:effectLst/>
                <a:latin typeface="+mn-lt"/>
                <a:ea typeface="+mn-ea"/>
                <a:cs typeface="+mn-cs"/>
              </a:rPr>
              <a:t> "Synthesizes the structured information into natural language."</a:t>
            </a:r>
          </a:p>
          <a:p>
            <a:endParaRPr lang="en-DE" dirty="0"/>
          </a:p>
        </p:txBody>
      </p:sp>
    </p:spTree>
    <p:extLst>
      <p:ext uri="{BB962C8B-B14F-4D97-AF65-F5344CB8AC3E}">
        <p14:creationId xmlns:p14="http://schemas.microsoft.com/office/powerpoint/2010/main" val="246851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**Translation Challenge:**</a:t>
            </a:r>
            <a:r>
              <a:rPr lang="en-GB" sz="1200" b="0" kern="1200" dirty="0">
                <a:solidFill>
                  <a:schemeClr val="tx1"/>
                </a:solidFill>
                <a:effectLst/>
                <a:latin typeface="+mn-lt"/>
                <a:ea typeface="+mn-ea"/>
                <a:cs typeface="+mn-cs"/>
              </a:rPr>
              <a:t> "Converting 'Who works for companies that compete with Apple?' into a graph query is non-trivial."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**LLM Role:**</a:t>
            </a:r>
            <a:r>
              <a:rPr lang="en-GB" sz="1200" b="0" kern="1200" dirty="0">
                <a:solidFill>
                  <a:schemeClr val="tx1"/>
                </a:solidFill>
                <a:effectLst/>
                <a:latin typeface="+mn-lt"/>
                <a:ea typeface="+mn-ea"/>
                <a:cs typeface="+mn-cs"/>
              </a:rPr>
              <a:t> "The LLM </a:t>
            </a:r>
            <a:r>
              <a:rPr lang="en-GB" sz="1200" b="0" kern="1200" dirty="0" err="1">
                <a:solidFill>
                  <a:schemeClr val="tx1"/>
                </a:solidFill>
                <a:effectLst/>
                <a:latin typeface="+mn-lt"/>
                <a:ea typeface="+mn-ea"/>
                <a:cs typeface="+mn-cs"/>
              </a:rPr>
              <a:t>analyzes</a:t>
            </a:r>
            <a:r>
              <a:rPr lang="en-GB" sz="1200" b="0" kern="1200" dirty="0">
                <a:solidFill>
                  <a:schemeClr val="tx1"/>
                </a:solidFill>
                <a:effectLst/>
                <a:latin typeface="+mn-lt"/>
                <a:ea typeface="+mn-ea"/>
                <a:cs typeface="+mn-cs"/>
              </a:rPr>
              <a:t> the query structure and identifies the entities and relationships needed."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**Cypher Example:**</a:t>
            </a:r>
            <a:r>
              <a:rPr lang="en-GB" sz="1200" b="0" kern="1200" dirty="0">
                <a:solidFill>
                  <a:schemeClr val="tx1"/>
                </a:solidFill>
                <a:effectLst/>
                <a:latin typeface="+mn-lt"/>
                <a:ea typeface="+mn-ea"/>
                <a:cs typeface="+mn-cs"/>
              </a:rPr>
              <a:t> "Walk through the generated Cypher query to show the translation in action."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**Error Handling:**</a:t>
            </a:r>
            <a:r>
              <a:rPr lang="en-GB" sz="1200" b="0" kern="1200" dirty="0">
                <a:solidFill>
                  <a:schemeClr val="tx1"/>
                </a:solidFill>
                <a:effectLst/>
                <a:latin typeface="+mn-lt"/>
                <a:ea typeface="+mn-ea"/>
                <a:cs typeface="+mn-cs"/>
              </a:rPr>
              <a:t> "In production, this step often requires multiple attempts and validation."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**Algorithm Choice Matters:**</a:t>
            </a:r>
            <a:r>
              <a:rPr lang="en-GB" sz="1200" b="0" kern="1200" dirty="0">
                <a:solidFill>
                  <a:schemeClr val="tx1"/>
                </a:solidFill>
                <a:effectLst/>
                <a:latin typeface="+mn-lt"/>
                <a:ea typeface="+mn-ea"/>
                <a:cs typeface="+mn-cs"/>
              </a:rPr>
              <a:t> "BFS vs DFS vs GNNs aren't just academic choices - they produce different results."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**BFS:**</a:t>
            </a:r>
            <a:r>
              <a:rPr lang="en-GB" sz="1200" b="0" kern="1200" dirty="0">
                <a:solidFill>
                  <a:schemeClr val="tx1"/>
                </a:solidFill>
                <a:effectLst/>
                <a:latin typeface="+mn-lt"/>
                <a:ea typeface="+mn-ea"/>
                <a:cs typeface="+mn-cs"/>
              </a:rPr>
              <a:t> "Good for finding all connections within a certain distance."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**DFS:**</a:t>
            </a:r>
            <a:r>
              <a:rPr lang="en-GB" sz="1200" b="0" kern="1200" dirty="0">
                <a:solidFill>
                  <a:schemeClr val="tx1"/>
                </a:solidFill>
                <a:effectLst/>
                <a:latin typeface="+mn-lt"/>
                <a:ea typeface="+mn-ea"/>
                <a:cs typeface="+mn-cs"/>
              </a:rPr>
              <a:t> "Good for following specific relationship chains deeply."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**GNNs:**</a:t>
            </a:r>
            <a:r>
              <a:rPr lang="en-GB" sz="1200" b="0" kern="1200" dirty="0">
                <a:solidFill>
                  <a:schemeClr val="tx1"/>
                </a:solidFill>
                <a:effectLst/>
                <a:latin typeface="+mn-lt"/>
                <a:ea typeface="+mn-ea"/>
                <a:cs typeface="+mn-cs"/>
              </a:rPr>
              <a:t> "Can learn optimal traversal patterns from data."</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Tip:**</a:t>
            </a:r>
            <a:r>
              <a:rPr lang="en-GB" sz="1200" b="0" kern="1200" dirty="0">
                <a:solidFill>
                  <a:schemeClr val="tx1"/>
                </a:solidFill>
                <a:effectLst/>
                <a:latin typeface="+mn-lt"/>
                <a:ea typeface="+mn-ea"/>
                <a:cs typeface="+mn-cs"/>
              </a:rPr>
              <a:t> "Start with BFS for most use cases."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**Concrete Demonstration:**</a:t>
            </a:r>
            <a:r>
              <a:rPr lang="en-GB" sz="1200" b="0" kern="1200" dirty="0">
                <a:solidFill>
                  <a:schemeClr val="tx1"/>
                </a:solidFill>
                <a:effectLst/>
                <a:latin typeface="+mn-lt"/>
                <a:ea typeface="+mn-ea"/>
                <a:cs typeface="+mn-cs"/>
              </a:rPr>
              <a:t> "This example shows why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is powerful - traditional RAG would need the exact question to be answered somewhere in the text."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**Hop-by-Hop:**</a:t>
            </a:r>
            <a:r>
              <a:rPr lang="en-GB" sz="1200" b="0" kern="1200" dirty="0">
                <a:solidFill>
                  <a:schemeClr val="tx1"/>
                </a:solidFill>
                <a:effectLst/>
                <a:latin typeface="+mn-lt"/>
                <a:ea typeface="+mn-ea"/>
                <a:cs typeface="+mn-cs"/>
              </a:rPr>
              <a:t> "Walk through each hop to show how the reasoning builds."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**Scalability:**</a:t>
            </a:r>
            <a:r>
              <a:rPr lang="en-GB" sz="1200" b="0" kern="1200" dirty="0">
                <a:solidFill>
                  <a:schemeClr val="tx1"/>
                </a:solidFill>
                <a:effectLst/>
                <a:latin typeface="+mn-lt"/>
                <a:ea typeface="+mn-ea"/>
                <a:cs typeface="+mn-cs"/>
              </a:rPr>
              <a:t> "This works for 2 hops, 3 hops, or more. The graph handles arbitrary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**Business Value:**</a:t>
            </a:r>
            <a:r>
              <a:rPr lang="en-GB" sz="1200" b="0" kern="1200" dirty="0">
                <a:solidFill>
                  <a:schemeClr val="tx1"/>
                </a:solidFill>
                <a:effectLst/>
                <a:latin typeface="+mn-lt"/>
                <a:ea typeface="+mn-ea"/>
                <a:cs typeface="+mn-cs"/>
              </a:rPr>
              <a:t> "These kinds of insights are what knowledge workers do manually. Now it's automated."</a:t>
            </a:r>
          </a:p>
          <a:p>
            <a:endParaRPr lang="en-DE" dirty="0"/>
          </a:p>
        </p:txBody>
      </p:sp>
    </p:spTree>
    <p:extLst>
      <p:ext uri="{BB962C8B-B14F-4D97-AF65-F5344CB8AC3E}">
        <p14:creationId xmlns:p14="http://schemas.microsoft.com/office/powerpoint/2010/main" val="2320643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**Capability Comparison:**</a:t>
            </a:r>
            <a:r>
              <a:rPr lang="en-GB" sz="1200" b="0" kern="1200" dirty="0">
                <a:solidFill>
                  <a:schemeClr val="tx1"/>
                </a:solidFill>
                <a:effectLst/>
                <a:latin typeface="+mn-lt"/>
                <a:ea typeface="+mn-ea"/>
                <a:cs typeface="+mn-cs"/>
              </a:rPr>
              <a:t> "This table shows why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isn't just an improvement - it's a different class of system."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**Relationship Reasoning:**</a:t>
            </a:r>
            <a:r>
              <a:rPr lang="en-GB" sz="1200" b="0" kern="1200" dirty="0">
                <a:solidFill>
                  <a:schemeClr val="tx1"/>
                </a:solidFill>
                <a:effectLst/>
                <a:latin typeface="+mn-lt"/>
                <a:ea typeface="+mn-ea"/>
                <a:cs typeface="+mn-cs"/>
              </a:rPr>
              <a:t> "The key differentiator. Traditional RAG cannot infer relationships."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**Explainability:**</a:t>
            </a:r>
            <a:r>
              <a:rPr lang="en-GB" sz="1200" b="0" kern="1200" dirty="0">
                <a:solidFill>
                  <a:schemeClr val="tx1"/>
                </a:solidFill>
                <a:effectLst/>
                <a:latin typeface="+mn-lt"/>
                <a:ea typeface="+mn-ea"/>
                <a:cs typeface="+mn-cs"/>
              </a:rPr>
              <a:t> "Graph paths provide natural explanations for how the answer was derived."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**Trade-offs:**</a:t>
            </a:r>
            <a:r>
              <a:rPr lang="en-GB" sz="1200" b="0" kern="1200" dirty="0">
                <a:solidFill>
                  <a:schemeClr val="tx1"/>
                </a:solidFill>
                <a:effectLst/>
                <a:latin typeface="+mn-lt"/>
                <a:ea typeface="+mn-ea"/>
                <a:cs typeface="+mn-cs"/>
              </a:rPr>
              <a:t>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is more complex to build and maintain, but enables capabilities that are impossible with traditional RAG."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**Domain Patterns:**</a:t>
            </a:r>
            <a:r>
              <a:rPr lang="en-GB" sz="1200" b="0" kern="1200" dirty="0">
                <a:solidFill>
                  <a:schemeClr val="tx1"/>
                </a:solidFill>
                <a:effectLst/>
                <a:latin typeface="+mn-lt"/>
                <a:ea typeface="+mn-ea"/>
                <a:cs typeface="+mn-cs"/>
              </a:rPr>
              <a:t> "Notice these are all knowledge-intensive domains where relationships matter."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**Regulatory Requirement:**</a:t>
            </a:r>
            <a:r>
              <a:rPr lang="en-GB" sz="1200" b="0" kern="1200" dirty="0">
                <a:solidFill>
                  <a:schemeClr val="tx1"/>
                </a:solidFill>
                <a:effectLst/>
                <a:latin typeface="+mn-lt"/>
                <a:ea typeface="+mn-ea"/>
                <a:cs typeface="+mn-cs"/>
              </a:rPr>
              <a:t> "In finance and legal, explainability isn't nice-to-have - it's required."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**Network Effects:**</a:t>
            </a:r>
            <a:r>
              <a:rPr lang="en-GB" sz="1200" b="0" kern="1200" dirty="0">
                <a:solidFill>
                  <a:schemeClr val="tx1"/>
                </a:solidFill>
                <a:effectLst/>
                <a:latin typeface="+mn-lt"/>
                <a:ea typeface="+mn-ea"/>
                <a:cs typeface="+mn-cs"/>
              </a:rPr>
              <a:t> "The more connected your data, the more valuable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becomes."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**Implementation Reality:**</a:t>
            </a:r>
            <a:r>
              <a:rPr lang="en-GB" sz="1200" b="0" kern="1200" dirty="0">
                <a:solidFill>
                  <a:schemeClr val="tx1"/>
                </a:solidFill>
                <a:effectLst/>
                <a:latin typeface="+mn-lt"/>
                <a:ea typeface="+mn-ea"/>
                <a:cs typeface="+mn-cs"/>
              </a:rPr>
              <a:t> "Start with a focused use case, then expand the graph over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**Quality Control:**</a:t>
            </a:r>
            <a:r>
              <a:rPr lang="en-GB" sz="1200" b="0" kern="1200" dirty="0">
                <a:solidFill>
                  <a:schemeClr val="tx1"/>
                </a:solidFill>
                <a:effectLst/>
                <a:latin typeface="+mn-lt"/>
                <a:ea typeface="+mn-ea"/>
                <a:cs typeface="+mn-cs"/>
              </a:rPr>
              <a:t> "Basic RAG has no quality control. It blindly trusts whatever gets retrieved."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**Human-Like </a:t>
            </a:r>
            <a:r>
              <a:rPr lang="en-GB" sz="1200" b="1" kern="1200" dirty="0" err="1">
                <a:solidFill>
                  <a:schemeClr val="tx1"/>
                </a:solidFill>
                <a:effectLst/>
                <a:latin typeface="+mn-lt"/>
                <a:ea typeface="+mn-ea"/>
                <a:cs typeface="+mn-cs"/>
              </a:rPr>
              <a:t>Behavior</a:t>
            </a:r>
            <a:r>
              <a:rPr lang="en-GB" sz="1200" b="1"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"Humans check their work. Self-correcting RAG does too."</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**Feedback Loop:**</a:t>
            </a:r>
            <a:r>
              <a:rPr lang="en-GB" sz="1200" b="0" kern="1200" dirty="0">
                <a:solidFill>
                  <a:schemeClr val="tx1"/>
                </a:solidFill>
                <a:effectLst/>
                <a:latin typeface="+mn-lt"/>
                <a:ea typeface="+mn-ea"/>
                <a:cs typeface="+mn-cs"/>
              </a:rPr>
              <a:t> "The key insight is the feedback loop - the system can retry and improve."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Impact:**</a:t>
            </a:r>
            <a:r>
              <a:rPr lang="en-GB" sz="1200" b="0" kern="1200" dirty="0">
                <a:solidFill>
                  <a:schemeClr val="tx1"/>
                </a:solidFill>
                <a:effectLst/>
                <a:latin typeface="+mn-lt"/>
                <a:ea typeface="+mn-ea"/>
                <a:cs typeface="+mn-cs"/>
              </a:rPr>
              <a:t> "This dramatically improves reliability in production systems."</a:t>
            </a:r>
          </a:p>
          <a:p>
            <a:endParaRPr lang="en-DE" dirty="0"/>
          </a:p>
        </p:txBody>
      </p:sp>
    </p:spTree>
    <p:extLst>
      <p:ext uri="{BB962C8B-B14F-4D97-AF65-F5344CB8AC3E}">
        <p14:creationId xmlns:p14="http://schemas.microsoft.com/office/powerpoint/2010/main" val="3864562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**Reflection Tokens:**</a:t>
            </a:r>
            <a:r>
              <a:rPr lang="en-GB" sz="1200" b="0" kern="1200" dirty="0">
                <a:solidFill>
                  <a:schemeClr val="tx1"/>
                </a:solidFill>
                <a:effectLst/>
                <a:latin typeface="+mn-lt"/>
                <a:ea typeface="+mn-ea"/>
                <a:cs typeface="+mn-cs"/>
              </a:rPr>
              <a:t> "These are special tokens the LLM generates to evaluate its own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**Self-Assessment:**</a:t>
            </a:r>
            <a:r>
              <a:rPr lang="en-GB" sz="1200" b="0" kern="1200" dirty="0">
                <a:solidFill>
                  <a:schemeClr val="tx1"/>
                </a:solidFill>
                <a:effectLst/>
                <a:latin typeface="+mn-lt"/>
                <a:ea typeface="+mn-ea"/>
                <a:cs typeface="+mn-cs"/>
              </a:rPr>
              <a:t> "At each step, the system asks: 'Am I doing well?'"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**Token Types:**</a:t>
            </a:r>
            <a:r>
              <a:rPr lang="en-GB" sz="1200" b="0" kern="1200" dirty="0">
                <a:solidFill>
                  <a:schemeClr val="tx1"/>
                </a:solidFill>
                <a:effectLst/>
                <a:latin typeface="+mn-lt"/>
                <a:ea typeface="+mn-ea"/>
                <a:cs typeface="+mn-cs"/>
              </a:rPr>
              <a:t> "Relevance (input quality), Support (output grounding), Utility (user value)."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**Iterative Improvement:**</a:t>
            </a:r>
            <a:r>
              <a:rPr lang="en-GB" sz="1200" b="0" kern="1200" dirty="0">
                <a:solidFill>
                  <a:schemeClr val="tx1"/>
                </a:solidFill>
                <a:effectLst/>
                <a:latin typeface="+mn-lt"/>
                <a:ea typeface="+mn-ea"/>
                <a:cs typeface="+mn-cs"/>
              </a:rPr>
              <a:t> "Each token can trigger corrective action."</a:t>
            </a:r>
          </a:p>
          <a:p>
            <a:endParaRPr lang="en-DE" dirty="0"/>
          </a:p>
        </p:txBody>
      </p:sp>
    </p:spTree>
    <p:extLst>
      <p:ext uri="{BB962C8B-B14F-4D97-AF65-F5344CB8AC3E}">
        <p14:creationId xmlns:p14="http://schemas.microsoft.com/office/powerpoint/2010/main" val="1647242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Walkthrough:**</a:t>
            </a:r>
            <a:r>
              <a:rPr lang="en-GB" sz="1200" b="0" kern="1200" dirty="0">
                <a:solidFill>
                  <a:schemeClr val="tx1"/>
                </a:solidFill>
                <a:effectLst/>
                <a:latin typeface="+mn-lt"/>
                <a:ea typeface="+mn-ea"/>
                <a:cs typeface="+mn-cs"/>
              </a:rPr>
              <a:t> "This shows the implementation pattern - check, improve, repeat."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**Threshold Tuning:**</a:t>
            </a:r>
            <a:r>
              <a:rPr lang="en-GB" sz="1200" b="0" kern="1200" dirty="0">
                <a:solidFill>
                  <a:schemeClr val="tx1"/>
                </a:solidFill>
                <a:effectLst/>
                <a:latin typeface="+mn-lt"/>
                <a:ea typeface="+mn-ea"/>
                <a:cs typeface="+mn-cs"/>
              </a:rPr>
              <a:t> "These thresholds determine how strict the self-assessment is."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**Failure Recovery:**</a:t>
            </a:r>
            <a:r>
              <a:rPr lang="en-GB" sz="1200" b="0" kern="1200" dirty="0">
                <a:solidFill>
                  <a:schemeClr val="tx1"/>
                </a:solidFill>
                <a:effectLst/>
                <a:latin typeface="+mn-lt"/>
                <a:ea typeface="+mn-ea"/>
                <a:cs typeface="+mn-cs"/>
              </a:rPr>
              <a:t> "Notice how each check can trigger different recovery strategies."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Consideration:**</a:t>
            </a:r>
            <a:r>
              <a:rPr lang="en-GB" sz="1200" b="0" kern="1200" dirty="0">
                <a:solidFill>
                  <a:schemeClr val="tx1"/>
                </a:solidFill>
                <a:effectLst/>
                <a:latin typeface="+mn-lt"/>
                <a:ea typeface="+mn-ea"/>
                <a:cs typeface="+mn-cs"/>
              </a:rPr>
              <a:t> "This increases latency but dramatically improves quality."</a:t>
            </a:r>
          </a:p>
          <a:p>
            <a:endParaRPr lang="en-DE" dirty="0"/>
          </a:p>
        </p:txBody>
      </p:sp>
    </p:spTree>
    <p:extLst>
      <p:ext uri="{BB962C8B-B14F-4D97-AF65-F5344CB8AC3E}">
        <p14:creationId xmlns:p14="http://schemas.microsoft.com/office/powerpoint/2010/main" val="18020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 RAG: The Fundamental Architecture Slide</a:t>
            </a: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**Diagram Walkthrough:**</a:t>
            </a:r>
            <a:r>
              <a:rPr lang="en-GB" sz="1200" b="0" kern="1200" dirty="0">
                <a:solidFill>
                  <a:schemeClr val="tx1"/>
                </a:solidFill>
                <a:effectLst/>
                <a:latin typeface="+mn-lt"/>
                <a:ea typeface="+mn-ea"/>
                <a:cs typeface="+mn-cs"/>
              </a:rPr>
              <a:t> Point to each component in the Mermaid diagram. "Notice the bidirectional relationship - the LLM doesn't just receive context, it can also influence what gets retrieved in advanced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**Key Insight Emphasis:**</a:t>
            </a:r>
            <a:r>
              <a:rPr lang="en-GB" sz="1200" b="0" kern="1200" dirty="0">
                <a:solidFill>
                  <a:schemeClr val="tx1"/>
                </a:solidFill>
                <a:effectLst/>
                <a:latin typeface="+mn-lt"/>
                <a:ea typeface="+mn-ea"/>
                <a:cs typeface="+mn-cs"/>
              </a:rPr>
              <a:t> "This decoupling is architectural gold. You can upgrade your knowledge base without touching the LLM, or swap in a better LLM without rebuilding your data pipeline."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**Engagement Question:**</a:t>
            </a:r>
            <a:r>
              <a:rPr lang="en-GB" sz="1200" b="0" kern="1200" dirty="0">
                <a:solidFill>
                  <a:schemeClr val="tx1"/>
                </a:solidFill>
                <a:effectLst/>
                <a:latin typeface="+mn-lt"/>
                <a:ea typeface="+mn-ea"/>
                <a:cs typeface="+mn-cs"/>
              </a:rPr>
              <a:t> "How many of you have struggled with keeping ML models updated with fresh data? RAG solves this elegantly."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**Confidence-Based Routing:**</a:t>
            </a:r>
            <a:r>
              <a:rPr lang="en-GB" sz="1200" b="0" kern="1200" dirty="0">
                <a:solidFill>
                  <a:schemeClr val="tx1"/>
                </a:solidFill>
                <a:effectLst/>
                <a:latin typeface="+mn-lt"/>
                <a:ea typeface="+mn-ea"/>
                <a:cs typeface="+mn-cs"/>
              </a:rPr>
              <a:t> "Different confidence levels trigger different strategies."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**Web Search Fallback:**</a:t>
            </a:r>
            <a:r>
              <a:rPr lang="en-GB" sz="1200" b="0" kern="1200" dirty="0">
                <a:solidFill>
                  <a:schemeClr val="tx1"/>
                </a:solidFill>
                <a:effectLst/>
                <a:latin typeface="+mn-lt"/>
                <a:ea typeface="+mn-ea"/>
                <a:cs typeface="+mn-cs"/>
              </a:rPr>
              <a:t> "When internal knowledge is insufficient, the system automatically searches external sources."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**Knowledge Refinement:**</a:t>
            </a:r>
            <a:r>
              <a:rPr lang="en-GB" sz="1200" b="0" kern="1200" dirty="0">
                <a:solidFill>
                  <a:schemeClr val="tx1"/>
                </a:solidFill>
                <a:effectLst/>
                <a:latin typeface="+mn-lt"/>
                <a:ea typeface="+mn-ea"/>
                <a:cs typeface="+mn-cs"/>
              </a:rPr>
              <a:t> "The middle path - improve what you have rather than replacing it."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**Hybrid Approach:**</a:t>
            </a:r>
            <a:r>
              <a:rPr lang="en-GB" sz="1200" b="0" kern="1200" dirty="0">
                <a:solidFill>
                  <a:schemeClr val="tx1"/>
                </a:solidFill>
                <a:effectLst/>
                <a:latin typeface="+mn-lt"/>
                <a:ea typeface="+mn-ea"/>
                <a:cs typeface="+mn-cs"/>
              </a:rPr>
              <a:t> "Combines internal and external knowledge sources intelligently."</a:t>
            </a:r>
          </a:p>
          <a:p>
            <a:endParaRPr lang="en-DE" dirty="0"/>
          </a:p>
        </p:txBody>
      </p:sp>
    </p:spTree>
    <p:extLst>
      <p:ext uri="{BB962C8B-B14F-4D97-AF65-F5344CB8AC3E}">
        <p14:creationId xmlns:p14="http://schemas.microsoft.com/office/powerpoint/2010/main" val="1054059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**Granular Processing:**</a:t>
            </a:r>
            <a:r>
              <a:rPr lang="en-GB" sz="1200" b="0" kern="1200" dirty="0">
                <a:solidFill>
                  <a:schemeClr val="tx1"/>
                </a:solidFill>
                <a:effectLst/>
                <a:latin typeface="+mn-lt"/>
                <a:ea typeface="+mn-ea"/>
                <a:cs typeface="+mn-cs"/>
              </a:rPr>
              <a:t> "Instead of all-or-nothing, this works at the sentence level."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**Noise Reduction:**</a:t>
            </a:r>
            <a:r>
              <a:rPr lang="en-GB" sz="1200" b="0" kern="1200" dirty="0">
                <a:solidFill>
                  <a:schemeClr val="tx1"/>
                </a:solidFill>
                <a:effectLst/>
                <a:latin typeface="+mn-lt"/>
                <a:ea typeface="+mn-ea"/>
                <a:cs typeface="+mn-cs"/>
              </a:rPr>
              <a:t> "Removes irrelevant parts of relevant documents."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**Signal Enhancement:**</a:t>
            </a:r>
            <a:r>
              <a:rPr lang="en-GB" sz="1200" b="0" kern="1200" dirty="0">
                <a:solidFill>
                  <a:schemeClr val="tx1"/>
                </a:solidFill>
                <a:effectLst/>
                <a:latin typeface="+mn-lt"/>
                <a:ea typeface="+mn-ea"/>
                <a:cs typeface="+mn-cs"/>
              </a:rPr>
              <a:t> "Concentrates the useful information for the generator."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**Implementation Tip:**</a:t>
            </a:r>
            <a:r>
              <a:rPr lang="en-GB" sz="1200" b="0" kern="1200" dirty="0">
                <a:solidFill>
                  <a:schemeClr val="tx1"/>
                </a:solidFill>
                <a:effectLst/>
                <a:latin typeface="+mn-lt"/>
                <a:ea typeface="+mn-ea"/>
                <a:cs typeface="+mn-cs"/>
              </a:rPr>
              <a:t> "The </a:t>
            </a:r>
            <a:r>
              <a:rPr lang="en-GB" sz="1200" b="0" kern="1200" dirty="0" err="1">
                <a:solidFill>
                  <a:schemeClr val="tx1"/>
                </a:solidFill>
                <a:effectLst/>
                <a:latin typeface="+mn-lt"/>
                <a:ea typeface="+mn-ea"/>
                <a:cs typeface="+mn-cs"/>
              </a:rPr>
              <a:t>grade_strip</a:t>
            </a:r>
            <a:r>
              <a:rPr lang="en-GB" sz="1200" b="0" kern="1200" dirty="0">
                <a:solidFill>
                  <a:schemeClr val="tx1"/>
                </a:solidFill>
                <a:effectLst/>
                <a:latin typeface="+mn-lt"/>
                <a:ea typeface="+mn-ea"/>
                <a:cs typeface="+mn-cs"/>
              </a:rPr>
              <a:t> function can be a simple relevance classifier."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**Reasoning Capability:**</a:t>
            </a:r>
            <a:r>
              <a:rPr lang="en-GB" sz="1200" b="0" kern="1200" dirty="0">
                <a:solidFill>
                  <a:schemeClr val="tx1"/>
                </a:solidFill>
                <a:effectLst/>
                <a:latin typeface="+mn-lt"/>
                <a:ea typeface="+mn-ea"/>
                <a:cs typeface="+mn-cs"/>
              </a:rPr>
              <a:t> "We've moved from retrieval to reasoning. These systems can follow chains of logic."</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**Self-Improvement:**</a:t>
            </a:r>
            <a:r>
              <a:rPr lang="en-GB" sz="1200" b="0" kern="1200" dirty="0">
                <a:solidFill>
                  <a:schemeClr val="tx1"/>
                </a:solidFill>
                <a:effectLst/>
                <a:latin typeface="+mn-lt"/>
                <a:ea typeface="+mn-ea"/>
                <a:cs typeface="+mn-cs"/>
              </a:rPr>
              <a:t> "Self-correcting systems can evaluate and improve their own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**Explainability:**</a:t>
            </a:r>
            <a:r>
              <a:rPr lang="en-GB" sz="1200" b="0" kern="1200" dirty="0">
                <a:solidFill>
                  <a:schemeClr val="tx1"/>
                </a:solidFill>
                <a:effectLst/>
                <a:latin typeface="+mn-lt"/>
                <a:ea typeface="+mn-ea"/>
                <a:cs typeface="+mn-cs"/>
              </a:rPr>
              <a:t> "Both </a:t>
            </a:r>
            <a:r>
              <a:rPr lang="en-GB" sz="1200" b="0" kern="1200" dirty="0" err="1">
                <a:solidFill>
                  <a:schemeClr val="tx1"/>
                </a:solidFill>
                <a:effectLst/>
                <a:latin typeface="+mn-lt"/>
                <a:ea typeface="+mn-ea"/>
                <a:cs typeface="+mn-cs"/>
              </a:rPr>
              <a:t>GraphRAG</a:t>
            </a:r>
            <a:r>
              <a:rPr lang="en-GB" sz="1200" b="0" kern="1200" dirty="0">
                <a:solidFill>
                  <a:schemeClr val="tx1"/>
                </a:solidFill>
                <a:effectLst/>
                <a:latin typeface="+mn-lt"/>
                <a:ea typeface="+mn-ea"/>
                <a:cs typeface="+mn-cs"/>
              </a:rPr>
              <a:t> and self-reflection provide transparency into the reasoning process."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Ready:**</a:t>
            </a:r>
            <a:r>
              <a:rPr lang="en-GB" sz="1200" b="0" kern="1200" dirty="0">
                <a:solidFill>
                  <a:schemeClr val="tx1"/>
                </a:solidFill>
                <a:effectLst/>
                <a:latin typeface="+mn-lt"/>
                <a:ea typeface="+mn-ea"/>
                <a:cs typeface="+mn-cs"/>
              </a:rPr>
              <a:t> "These aren't research prototypes - they're production-ready architectures."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**Transition:**</a:t>
            </a:r>
            <a:r>
              <a:rPr lang="en-GB" sz="1200" b="0" kern="1200" dirty="0">
                <a:solidFill>
                  <a:schemeClr val="tx1"/>
                </a:solidFill>
                <a:effectLst/>
                <a:latin typeface="+mn-lt"/>
                <a:ea typeface="+mn-ea"/>
                <a:cs typeface="+mn-cs"/>
              </a:rPr>
              <a:t> "Module 4 takes this even further - systems that can plan, use tools, and conduct research autonomously."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**Biggest Paradigm Shift:**</a:t>
            </a:r>
            <a:r>
              <a:rPr lang="en-GB" sz="1200" b="0" kern="1200" dirty="0">
                <a:solidFill>
                  <a:schemeClr val="tx1"/>
                </a:solidFill>
                <a:effectLst/>
                <a:latin typeface="+mn-lt"/>
                <a:ea typeface="+mn-ea"/>
                <a:cs typeface="+mn-cs"/>
              </a:rPr>
              <a:t> "This is the biggest conceptual leap we'll make today. We're moving from static pipelines to autonomous agents."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**LLM Role Evolution:**</a:t>
            </a:r>
            <a:r>
              <a:rPr lang="en-GB" sz="1200" b="0" kern="1200" dirty="0">
                <a:solidFill>
                  <a:schemeClr val="tx1"/>
                </a:solidFill>
                <a:effectLst/>
                <a:latin typeface="+mn-lt"/>
                <a:ea typeface="+mn-ea"/>
                <a:cs typeface="+mn-cs"/>
              </a:rPr>
              <a:t> "The LLM transforms from a text generator to an orchestrator and decision-maker."</a:t>
            </a:r>
          </a:p>
          <a:p>
            <a:endParaRPr lang="en-DE" dirty="0"/>
          </a:p>
        </p:txBody>
      </p:sp>
    </p:spTree>
    <p:extLst>
      <p:ext uri="{BB962C8B-B14F-4D97-AF65-F5344CB8AC3E}">
        <p14:creationId xmlns:p14="http://schemas.microsoft.com/office/powerpoint/2010/main" val="3572325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**Static vs Dynamic:**</a:t>
            </a:r>
            <a:r>
              <a:rPr lang="en-GB" sz="1200" b="0" kern="1200" dirty="0">
                <a:solidFill>
                  <a:schemeClr val="tx1"/>
                </a:solidFill>
                <a:effectLst/>
                <a:latin typeface="+mn-lt"/>
                <a:ea typeface="+mn-ea"/>
                <a:cs typeface="+mn-cs"/>
              </a:rPr>
              <a:t> "Traditional RAG follows a script. Agentic RAG writes its own script based on the task."</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**Orchestrator Role:**</a:t>
            </a:r>
            <a:r>
              <a:rPr lang="en-GB" sz="1200" b="0" kern="1200" dirty="0">
                <a:solidFill>
                  <a:schemeClr val="tx1"/>
                </a:solidFill>
                <a:effectLst/>
                <a:latin typeface="+mn-lt"/>
                <a:ea typeface="+mn-ea"/>
                <a:cs typeface="+mn-cs"/>
              </a:rPr>
              <a:t> "The LLM becomes the conductor of an orchestra of tools and data sources."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**Flexibility:**</a:t>
            </a:r>
            <a:r>
              <a:rPr lang="en-GB" sz="1200" b="0" kern="1200" dirty="0">
                <a:solidFill>
                  <a:schemeClr val="tx1"/>
                </a:solidFill>
                <a:effectLst/>
                <a:latin typeface="+mn-lt"/>
                <a:ea typeface="+mn-ea"/>
                <a:cs typeface="+mn-cs"/>
              </a:rPr>
              <a:t> "Agents can adapt their strategy based on what they find, just like human researchers do."</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**Five Core Capabilities:**</a:t>
            </a:r>
            <a:r>
              <a:rPr lang="en-GB" sz="1200" b="0" kern="1200" dirty="0">
                <a:solidFill>
                  <a:schemeClr val="tx1"/>
                </a:solidFill>
                <a:effectLst/>
                <a:latin typeface="+mn-lt"/>
                <a:ea typeface="+mn-ea"/>
                <a:cs typeface="+mn-cs"/>
              </a:rPr>
              <a:t> "These capabilities working together create emergent intelligence."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**Plan:**</a:t>
            </a:r>
            <a:r>
              <a:rPr lang="en-GB" sz="1200" b="0" kern="1200" dirty="0">
                <a:solidFill>
                  <a:schemeClr val="tx1"/>
                </a:solidFill>
                <a:effectLst/>
                <a:latin typeface="+mn-lt"/>
                <a:ea typeface="+mn-ea"/>
                <a:cs typeface="+mn-cs"/>
              </a:rPr>
              <a:t> "Break down complex tasks into manageable steps."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**Act:**</a:t>
            </a:r>
            <a:r>
              <a:rPr lang="en-GB" sz="1200" b="0" kern="1200" dirty="0">
                <a:solidFill>
                  <a:schemeClr val="tx1"/>
                </a:solidFill>
                <a:effectLst/>
                <a:latin typeface="+mn-lt"/>
                <a:ea typeface="+mn-ea"/>
                <a:cs typeface="+mn-cs"/>
              </a:rPr>
              <a:t> "Execute actions using available tools."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**Observe:**</a:t>
            </a:r>
            <a:r>
              <a:rPr lang="en-GB" sz="1200" b="0" kern="1200" dirty="0">
                <a:solidFill>
                  <a:schemeClr val="tx1"/>
                </a:solidFill>
                <a:effectLst/>
                <a:latin typeface="+mn-lt"/>
                <a:ea typeface="+mn-ea"/>
                <a:cs typeface="+mn-cs"/>
              </a:rPr>
              <a:t> "Examine and understand the results."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**Reason:**</a:t>
            </a:r>
            <a:r>
              <a:rPr lang="en-GB" sz="1200" b="0" kern="1200" dirty="0">
                <a:solidFill>
                  <a:schemeClr val="tx1"/>
                </a:solidFill>
                <a:effectLst/>
                <a:latin typeface="+mn-lt"/>
                <a:ea typeface="+mn-ea"/>
                <a:cs typeface="+mn-cs"/>
              </a:rPr>
              <a:t> "Make decisions based on observations."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**Remember:**</a:t>
            </a:r>
            <a:r>
              <a:rPr lang="en-GB" sz="1200" b="0" kern="1200" dirty="0">
                <a:solidFill>
                  <a:schemeClr val="tx1"/>
                </a:solidFill>
                <a:effectLst/>
                <a:latin typeface="+mn-lt"/>
                <a:ea typeface="+mn-ea"/>
                <a:cs typeface="+mn-cs"/>
              </a:rPr>
              <a:t> "Maintain context across multiple interactions."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**Control Loop:**</a:t>
            </a:r>
            <a:r>
              <a:rPr lang="en-GB" sz="1200" b="0" kern="1200" dirty="0">
                <a:solidFill>
                  <a:schemeClr val="tx1"/>
                </a:solidFill>
                <a:effectLst/>
                <a:latin typeface="+mn-lt"/>
                <a:ea typeface="+mn-ea"/>
                <a:cs typeface="+mn-cs"/>
              </a:rPr>
              <a:t> "This is a classic control loop from systems engineering, applied to AI."</a:t>
            </a:r>
          </a:p>
        </p:txBody>
      </p:sp>
    </p:spTree>
    <p:extLst>
      <p:ext uri="{BB962C8B-B14F-4D97-AF65-F5344CB8AC3E}">
        <p14:creationId xmlns:p14="http://schemas.microsoft.com/office/powerpoint/2010/main" val="2132086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**Interleaving Power:**</a:t>
            </a:r>
            <a:r>
              <a:rPr lang="en-GB" sz="1200" b="0" kern="1200" dirty="0">
                <a:solidFill>
                  <a:schemeClr val="tx1"/>
                </a:solidFill>
                <a:effectLst/>
                <a:latin typeface="+mn-lt"/>
                <a:ea typeface="+mn-ea"/>
                <a:cs typeface="+mn-cs"/>
              </a:rPr>
              <a:t> "The magic is in the interleaving - reason, act, observe, repeat."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**Human-Like </a:t>
            </a:r>
            <a:r>
              <a:rPr lang="en-GB" sz="1200" b="1" kern="1200" dirty="0" err="1">
                <a:solidFill>
                  <a:schemeClr val="tx1"/>
                </a:solidFill>
                <a:effectLst/>
                <a:latin typeface="+mn-lt"/>
                <a:ea typeface="+mn-ea"/>
                <a:cs typeface="+mn-cs"/>
              </a:rPr>
              <a:t>Behavior</a:t>
            </a:r>
            <a:r>
              <a:rPr lang="en-GB" sz="1200" b="1"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"This mirrors how humans solve complex problems - we don't plan everything upfront."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Structure:**</a:t>
            </a:r>
            <a:r>
              <a:rPr lang="en-GB" sz="1200" b="0" kern="1200" dirty="0">
                <a:solidFill>
                  <a:schemeClr val="tx1"/>
                </a:solidFill>
                <a:effectLst/>
                <a:latin typeface="+mn-lt"/>
                <a:ea typeface="+mn-ea"/>
                <a:cs typeface="+mn-cs"/>
              </a:rPr>
              <a:t> "The loop structure is simple but powerful - it can handle arbitrarily complex tasks."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**Termination:**</a:t>
            </a:r>
            <a:r>
              <a:rPr lang="en-GB" sz="1200" b="0" kern="1200" dirty="0">
                <a:solidFill>
                  <a:schemeClr val="tx1"/>
                </a:solidFill>
                <a:effectLst/>
                <a:latin typeface="+mn-lt"/>
                <a:ea typeface="+mn-ea"/>
                <a:cs typeface="+mn-cs"/>
              </a:rPr>
              <a:t> "Notice the </a:t>
            </a:r>
            <a:r>
              <a:rPr lang="en-GB" sz="1200" b="0" kern="1200" dirty="0" err="1">
                <a:solidFill>
                  <a:schemeClr val="tx1"/>
                </a:solidFill>
                <a:effectLst/>
                <a:latin typeface="+mn-lt"/>
                <a:ea typeface="+mn-ea"/>
                <a:cs typeface="+mn-cs"/>
              </a:rPr>
              <a:t>should_finish</a:t>
            </a:r>
            <a:r>
              <a:rPr lang="en-GB" sz="1200" b="0" kern="1200" dirty="0">
                <a:solidFill>
                  <a:schemeClr val="tx1"/>
                </a:solidFill>
                <a:effectLst/>
                <a:latin typeface="+mn-lt"/>
                <a:ea typeface="+mn-ea"/>
                <a:cs typeface="+mn-cs"/>
              </a:rPr>
              <a:t> check - agents need to know when they're done."</a:t>
            </a:r>
          </a:p>
          <a:p>
            <a:endParaRPr lang="en-DE" dirty="0"/>
          </a:p>
        </p:txBody>
      </p:sp>
    </p:spTree>
    <p:extLst>
      <p:ext uri="{BB962C8B-B14F-4D97-AF65-F5344CB8AC3E}">
        <p14:creationId xmlns:p14="http://schemas.microsoft.com/office/powerpoint/2010/main" val="3310429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**Concrete Demonstration:**</a:t>
            </a:r>
            <a:r>
              <a:rPr lang="en-GB" sz="1200" b="0" kern="1200" dirty="0">
                <a:solidFill>
                  <a:schemeClr val="tx1"/>
                </a:solidFill>
                <a:effectLst/>
                <a:latin typeface="+mn-lt"/>
                <a:ea typeface="+mn-ea"/>
                <a:cs typeface="+mn-cs"/>
              </a:rPr>
              <a:t> "This example shows the agent's thought process in action."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**Tool Selection:**</a:t>
            </a:r>
            <a:r>
              <a:rPr lang="en-GB" sz="1200" b="0" kern="1200" dirty="0">
                <a:solidFill>
                  <a:schemeClr val="tx1"/>
                </a:solidFill>
                <a:effectLst/>
                <a:latin typeface="+mn-lt"/>
                <a:ea typeface="+mn-ea"/>
                <a:cs typeface="+mn-cs"/>
              </a:rPr>
              <a:t> "Notice how the agent chooses different tools for different information needs."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**Chain of Reasoning:**</a:t>
            </a:r>
            <a:r>
              <a:rPr lang="en-GB" sz="1200" b="0" kern="1200" dirty="0">
                <a:solidFill>
                  <a:schemeClr val="tx1"/>
                </a:solidFill>
                <a:effectLst/>
                <a:latin typeface="+mn-lt"/>
                <a:ea typeface="+mn-ea"/>
                <a:cs typeface="+mn-cs"/>
              </a:rPr>
              <a:t> "Each step builds on the previous, creating a logical chain."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**Dynamic Strategy:**</a:t>
            </a:r>
            <a:r>
              <a:rPr lang="en-GB" sz="1200" b="0" kern="1200" dirty="0">
                <a:solidFill>
                  <a:schemeClr val="tx1"/>
                </a:solidFill>
                <a:effectLst/>
                <a:latin typeface="+mn-lt"/>
                <a:ea typeface="+mn-ea"/>
                <a:cs typeface="+mn-cs"/>
              </a:rPr>
              <a:t> "The agent adapts its approach based on what it finds."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**Enterprise Reality:**</a:t>
            </a:r>
            <a:r>
              <a:rPr lang="en-GB" sz="1200" b="0" kern="1200" dirty="0">
                <a:solidFill>
                  <a:schemeClr val="tx1"/>
                </a:solidFill>
                <a:effectLst/>
                <a:latin typeface="+mn-lt"/>
                <a:ea typeface="+mn-ea"/>
                <a:cs typeface="+mn-cs"/>
              </a:rPr>
              <a:t> "Most enterprise data is fragmented. Agents can navigate this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**Intelligent Dispatch:**</a:t>
            </a:r>
            <a:r>
              <a:rPr lang="en-GB" sz="1200" b="0" kern="1200" dirty="0">
                <a:solidFill>
                  <a:schemeClr val="tx1"/>
                </a:solidFill>
                <a:effectLst/>
                <a:latin typeface="+mn-lt"/>
                <a:ea typeface="+mn-ea"/>
                <a:cs typeface="+mn-cs"/>
              </a:rPr>
              <a:t> "The routing agent acts like a smart librarian, directing queries to the right sources."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**Classification Power:**</a:t>
            </a:r>
            <a:r>
              <a:rPr lang="en-GB" sz="1200" b="0" kern="1200" dirty="0">
                <a:solidFill>
                  <a:schemeClr val="tx1"/>
                </a:solidFill>
                <a:effectLst/>
                <a:latin typeface="+mn-lt"/>
                <a:ea typeface="+mn-ea"/>
                <a:cs typeface="+mn-cs"/>
              </a:rPr>
              <a:t> "Query classification determines which data source will be most useful."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**Parallel Processing:**</a:t>
            </a:r>
            <a:r>
              <a:rPr lang="en-GB" sz="1200" b="0" kern="1200" dirty="0">
                <a:solidFill>
                  <a:schemeClr val="tx1"/>
                </a:solidFill>
                <a:effectLst/>
                <a:latin typeface="+mn-lt"/>
                <a:ea typeface="+mn-ea"/>
                <a:cs typeface="+mn-cs"/>
              </a:rPr>
              <a:t> "Advanced routing agents can query multiple sources simultaneously."</a:t>
            </a:r>
          </a:p>
          <a:p>
            <a:endParaRPr lang="en-DE" dirty="0"/>
          </a:p>
        </p:txBody>
      </p:sp>
    </p:spTree>
    <p:extLst>
      <p:ext uri="{BB962C8B-B14F-4D97-AF65-F5344CB8AC3E}">
        <p14:creationId xmlns:p14="http://schemas.microsoft.com/office/powerpoint/2010/main" val="100742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**Classification First:**</a:t>
            </a:r>
            <a:r>
              <a:rPr lang="en-GB" sz="1200" b="0" kern="1200" dirty="0">
                <a:solidFill>
                  <a:schemeClr val="tx1"/>
                </a:solidFill>
                <a:effectLst/>
                <a:latin typeface="+mn-lt"/>
                <a:ea typeface="+mn-ea"/>
                <a:cs typeface="+mn-cs"/>
              </a:rPr>
              <a:t> "The first step is understanding what type of information the query needs."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**Source Mapping:**</a:t>
            </a:r>
            <a:r>
              <a:rPr lang="en-GB" sz="1200" b="0" kern="1200" dirty="0">
                <a:solidFill>
                  <a:schemeClr val="tx1"/>
                </a:solidFill>
                <a:effectLst/>
                <a:latin typeface="+mn-lt"/>
                <a:ea typeface="+mn-ea"/>
                <a:cs typeface="+mn-cs"/>
              </a:rPr>
              <a:t> "Different query types map to different optimal data sources."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**Multi-source Queries:**</a:t>
            </a:r>
            <a:r>
              <a:rPr lang="en-GB" sz="1200" b="0" kern="1200" dirty="0">
                <a:solidFill>
                  <a:schemeClr val="tx1"/>
                </a:solidFill>
                <a:effectLst/>
                <a:latin typeface="+mn-lt"/>
                <a:ea typeface="+mn-ea"/>
                <a:cs typeface="+mn-cs"/>
              </a:rPr>
              <a:t> "The most complex case - when you need to combine information from multiple sources."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**Error Handling:**</a:t>
            </a:r>
            <a:r>
              <a:rPr lang="en-GB" sz="1200" b="0" kern="1200" dirty="0">
                <a:solidFill>
                  <a:schemeClr val="tx1"/>
                </a:solidFill>
                <a:effectLst/>
                <a:latin typeface="+mn-lt"/>
                <a:ea typeface="+mn-ea"/>
                <a:cs typeface="+mn-cs"/>
              </a:rPr>
              <a:t> "Production routing agents need fallback strategies when primary sources fail."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**Common Misconception:**</a:t>
            </a:r>
            <a:r>
              <a:rPr lang="en-GB" sz="1200" b="0" kern="1200" dirty="0">
                <a:solidFill>
                  <a:schemeClr val="tx1"/>
                </a:solidFill>
                <a:effectLst/>
                <a:latin typeface="+mn-lt"/>
                <a:ea typeface="+mn-ea"/>
                <a:cs typeface="+mn-cs"/>
              </a:rPr>
              <a:t> "I often see teams trying to fine-tune their way out of knowledge problems. That's like trying to memorize the entire internet."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**Cost Reality Check:**</a:t>
            </a:r>
            <a:r>
              <a:rPr lang="en-GB" sz="1200" b="0" kern="1200" dirty="0">
                <a:solidFill>
                  <a:schemeClr val="tx1"/>
                </a:solidFill>
                <a:effectLst/>
                <a:latin typeface="+mn-lt"/>
                <a:ea typeface="+mn-ea"/>
                <a:cs typeface="+mn-cs"/>
              </a:rPr>
              <a:t> "20x more cost-effective isn't hyperbole - I've seen teams spend $100K+ on fine-tuning for problems RAG solves for $5K."</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**Practical Advice:**</a:t>
            </a:r>
            <a:r>
              <a:rPr lang="en-GB" sz="1200" b="0" kern="1200" dirty="0">
                <a:solidFill>
                  <a:schemeClr val="tx1"/>
                </a:solidFill>
                <a:effectLst/>
                <a:latin typeface="+mn-lt"/>
                <a:ea typeface="+mn-ea"/>
                <a:cs typeface="+mn-cs"/>
              </a:rPr>
              <a:t> "Start with RAG. Always. You can add fine-tuning later for style and domain-specific language, but never use it as your primary knowledge injection </a:t>
            </a:r>
          </a:p>
        </p:txBody>
      </p:sp>
    </p:spTree>
    <p:extLst>
      <p:ext uri="{BB962C8B-B14F-4D97-AF65-F5344CB8AC3E}">
        <p14:creationId xmlns:p14="http://schemas.microsoft.com/office/powerpoint/2010/main" val="18066867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**Decomposition Strategy:**</a:t>
            </a:r>
            <a:r>
              <a:rPr lang="en-GB" sz="1200" b="0" kern="1200" dirty="0">
                <a:solidFill>
                  <a:schemeClr val="tx1"/>
                </a:solidFill>
                <a:effectLst/>
                <a:latin typeface="+mn-lt"/>
                <a:ea typeface="+mn-ea"/>
                <a:cs typeface="+mn-cs"/>
              </a:rPr>
              <a:t> "Complex queries often require multiple information gathering steps."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**Dependency Management:**</a:t>
            </a:r>
            <a:r>
              <a:rPr lang="en-GB" sz="1200" b="0" kern="1200" dirty="0">
                <a:solidFill>
                  <a:schemeClr val="tx1"/>
                </a:solidFill>
                <a:effectLst/>
                <a:latin typeface="+mn-lt"/>
                <a:ea typeface="+mn-ea"/>
                <a:cs typeface="+mn-cs"/>
              </a:rPr>
              <a:t> "Some sub-queries depend on the results of others."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**Parallel Execution:**</a:t>
            </a:r>
            <a:r>
              <a:rPr lang="en-GB" sz="1200" b="0" kern="1200" dirty="0">
                <a:solidFill>
                  <a:schemeClr val="tx1"/>
                </a:solidFill>
                <a:effectLst/>
                <a:latin typeface="+mn-lt"/>
                <a:ea typeface="+mn-ea"/>
                <a:cs typeface="+mn-cs"/>
              </a:rPr>
              <a:t> "Independent sub-queries can be executed simultaneously for speed."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**Synthesis Challenge:**</a:t>
            </a:r>
            <a:r>
              <a:rPr lang="en-GB" sz="1200" b="0" kern="1200" dirty="0">
                <a:solidFill>
                  <a:schemeClr val="tx1"/>
                </a:solidFill>
                <a:effectLst/>
                <a:latin typeface="+mn-lt"/>
                <a:ea typeface="+mn-ea"/>
                <a:cs typeface="+mn-cs"/>
              </a:rPr>
              <a:t> "The final step - combining multiple pieces of information into a coherent answer."</a:t>
            </a:r>
          </a:p>
          <a:p>
            <a:endParaRPr lang="en-DE" dirty="0"/>
          </a:p>
        </p:txBody>
      </p:sp>
    </p:spTree>
    <p:extLst>
      <p:ext uri="{BB962C8B-B14F-4D97-AF65-F5344CB8AC3E}">
        <p14:creationId xmlns:p14="http://schemas.microsoft.com/office/powerpoint/2010/main" val="31121191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 Query Breakdown:**</a:t>
            </a:r>
            <a:r>
              <a:rPr lang="en-GB" sz="1200" b="0" kern="1200" dirty="0">
                <a:solidFill>
                  <a:schemeClr val="tx1"/>
                </a:solidFill>
                <a:effectLst/>
                <a:latin typeface="+mn-lt"/>
                <a:ea typeface="+mn-ea"/>
                <a:cs typeface="+mn-cs"/>
              </a:rPr>
              <a:t> "This example shows how a complex comparative analysis gets broken down."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**Dependency Graph:**</a:t>
            </a:r>
            <a:r>
              <a:rPr lang="en-GB" sz="1200" b="0" kern="1200" dirty="0">
                <a:solidFill>
                  <a:schemeClr val="tx1"/>
                </a:solidFill>
                <a:effectLst/>
                <a:latin typeface="+mn-lt"/>
                <a:ea typeface="+mn-ea"/>
                <a:cs typeface="+mn-cs"/>
              </a:rPr>
              <a:t> "Task 3 can't start until tasks 1 and 2 complete."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**Execution Optimization:**</a:t>
            </a:r>
            <a:r>
              <a:rPr lang="en-GB" sz="1200" b="0" kern="1200" dirty="0">
                <a:solidFill>
                  <a:schemeClr val="tx1"/>
                </a:solidFill>
                <a:effectLst/>
                <a:latin typeface="+mn-lt"/>
                <a:ea typeface="+mn-ea"/>
                <a:cs typeface="+mn-cs"/>
              </a:rPr>
              <a:t> "Understanding dependencies allows for optimal execution scheduling."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**Real-world Application:**</a:t>
            </a:r>
            <a:r>
              <a:rPr lang="en-GB" sz="1200" b="0" kern="1200" dirty="0">
                <a:solidFill>
                  <a:schemeClr val="tx1"/>
                </a:solidFill>
                <a:effectLst/>
                <a:latin typeface="+mn-lt"/>
                <a:ea typeface="+mn-ea"/>
                <a:cs typeface="+mn-cs"/>
              </a:rPr>
              <a:t> "This pattern handles research queries, competitive analysis, market research."</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**Beyond Single-Pass:**</a:t>
            </a:r>
            <a:r>
              <a:rPr lang="en-GB" sz="1200" b="0" kern="1200" dirty="0">
                <a:solidFill>
                  <a:schemeClr val="tx1"/>
                </a:solidFill>
                <a:effectLst/>
                <a:latin typeface="+mn-lt"/>
                <a:ea typeface="+mn-ea"/>
                <a:cs typeface="+mn-cs"/>
              </a:rPr>
              <a:t> "Some questions can't be answered with one round of retrieval."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**Iterative Deepening:**</a:t>
            </a:r>
            <a:r>
              <a:rPr lang="en-GB" sz="1200" b="0" kern="1200" dirty="0">
                <a:solidFill>
                  <a:schemeClr val="tx1"/>
                </a:solidFill>
                <a:effectLst/>
                <a:latin typeface="+mn-lt"/>
                <a:ea typeface="+mn-ea"/>
                <a:cs typeface="+mn-cs"/>
              </a:rPr>
              <a:t> "Each round of research informs the next round."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**Sufficient Understanding:**</a:t>
            </a:r>
            <a:r>
              <a:rPr lang="en-GB" sz="1200" b="0" kern="1200" dirty="0">
                <a:solidFill>
                  <a:schemeClr val="tx1"/>
                </a:solidFill>
                <a:effectLst/>
                <a:latin typeface="+mn-lt"/>
                <a:ea typeface="+mn-ea"/>
                <a:cs typeface="+mn-cs"/>
              </a:rPr>
              <a:t> "The agent decides when it has enough information to answer."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**Literature Review Analogy:**</a:t>
            </a:r>
            <a:r>
              <a:rPr lang="en-GB" sz="1200" b="0" kern="1200" dirty="0">
                <a:solidFill>
                  <a:schemeClr val="tx1"/>
                </a:solidFill>
                <a:effectLst/>
                <a:latin typeface="+mn-lt"/>
                <a:ea typeface="+mn-ea"/>
                <a:cs typeface="+mn-cs"/>
              </a:rPr>
              <a:t> "This mirrors how human researchers conduct literature reviews."</a:t>
            </a:r>
          </a:p>
          <a:p>
            <a:endParaRPr lang="en-DE" dirty="0"/>
          </a:p>
        </p:txBody>
      </p:sp>
    </p:spTree>
    <p:extLst>
      <p:ext uri="{BB962C8B-B14F-4D97-AF65-F5344CB8AC3E}">
        <p14:creationId xmlns:p14="http://schemas.microsoft.com/office/powerpoint/2010/main" val="28195009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**State Management:**</a:t>
            </a:r>
            <a:r>
              <a:rPr lang="en-GB" sz="1200" b="0" kern="1200" dirty="0">
                <a:solidFill>
                  <a:schemeClr val="tx1"/>
                </a:solidFill>
                <a:effectLst/>
                <a:latin typeface="+mn-lt"/>
                <a:ea typeface="+mn-ea"/>
                <a:cs typeface="+mn-cs"/>
              </a:rPr>
              <a:t> "The agent maintains state across multiple retrieval rounds."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**Completeness Assessment:**</a:t>
            </a:r>
            <a:r>
              <a:rPr lang="en-GB" sz="1200" b="0" kern="1200" dirty="0">
                <a:solidFill>
                  <a:schemeClr val="tx1"/>
                </a:solidFill>
                <a:effectLst/>
                <a:latin typeface="+mn-lt"/>
                <a:ea typeface="+mn-ea"/>
                <a:cs typeface="+mn-cs"/>
              </a:rPr>
              <a:t> "Key capability - knowing when you have enough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**Follow-up Generation:**</a:t>
            </a:r>
            <a:r>
              <a:rPr lang="en-GB" sz="1200" b="0" kern="1200" dirty="0">
                <a:solidFill>
                  <a:schemeClr val="tx1"/>
                </a:solidFill>
                <a:effectLst/>
                <a:latin typeface="+mn-lt"/>
                <a:ea typeface="+mn-ea"/>
                <a:cs typeface="+mn-cs"/>
              </a:rPr>
              <a:t> "Each round generates new questions based on current understanding."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**Depth Limit:**</a:t>
            </a:r>
            <a:r>
              <a:rPr lang="en-GB" sz="1200" b="0" kern="1200" dirty="0">
                <a:solidFill>
                  <a:schemeClr val="tx1"/>
                </a:solidFill>
                <a:effectLst/>
                <a:latin typeface="+mn-lt"/>
                <a:ea typeface="+mn-ea"/>
                <a:cs typeface="+mn-cs"/>
              </a:rPr>
              <a:t> "Prevents infinite loops while allowing thorough research."</a:t>
            </a:r>
          </a:p>
          <a:p>
            <a:endParaRPr lang="en-DE" dirty="0"/>
          </a:p>
        </p:txBody>
      </p:sp>
    </p:spTree>
    <p:extLst>
      <p:ext uri="{BB962C8B-B14F-4D97-AF65-F5344CB8AC3E}">
        <p14:creationId xmlns:p14="http://schemas.microsoft.com/office/powerpoint/2010/main" val="2126383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Management:**</a:t>
            </a:r>
            <a:r>
              <a:rPr lang="en-GB" sz="1200" b="0" kern="1200" dirty="0">
                <a:solidFill>
                  <a:schemeClr val="tx1"/>
                </a:solidFill>
                <a:effectLst/>
                <a:latin typeface="+mn-lt"/>
                <a:ea typeface="+mn-ea"/>
                <a:cs typeface="+mn-cs"/>
              </a:rPr>
              <a:t> "Building complex agent workflows is hard. </a:t>
            </a:r>
            <a:r>
              <a:rPr lang="en-GB" sz="1200" b="0" kern="1200" dirty="0" err="1">
                <a:solidFill>
                  <a:schemeClr val="tx1"/>
                </a:solidFill>
                <a:effectLst/>
                <a:latin typeface="+mn-lt"/>
                <a:ea typeface="+mn-ea"/>
                <a:cs typeface="+mn-cs"/>
              </a:rPr>
              <a:t>LangGraph</a:t>
            </a:r>
            <a:r>
              <a:rPr lang="en-GB" sz="1200" b="0" kern="1200" dirty="0">
                <a:solidFill>
                  <a:schemeClr val="tx1"/>
                </a:solidFill>
                <a:effectLst/>
                <a:latin typeface="+mn-lt"/>
                <a:ea typeface="+mn-ea"/>
                <a:cs typeface="+mn-cs"/>
              </a:rPr>
              <a:t> makes it manageable."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**State Machine:**</a:t>
            </a:r>
            <a:r>
              <a:rPr lang="en-GB" sz="1200" b="0" kern="1200" dirty="0">
                <a:solidFill>
                  <a:schemeClr val="tx1"/>
                </a:solidFill>
                <a:effectLst/>
                <a:latin typeface="+mn-lt"/>
                <a:ea typeface="+mn-ea"/>
                <a:cs typeface="+mn-cs"/>
              </a:rPr>
              <a:t> "Provides formal structure for agent decision-making."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**Conditional Logic:**</a:t>
            </a:r>
            <a:r>
              <a:rPr lang="en-GB" sz="1200" b="0" kern="1200" dirty="0">
                <a:solidFill>
                  <a:schemeClr val="tx1"/>
                </a:solidFill>
                <a:effectLst/>
                <a:latin typeface="+mn-lt"/>
                <a:ea typeface="+mn-ea"/>
                <a:cs typeface="+mn-cs"/>
              </a:rPr>
              <a:t> "Enables sophisticated branching based on intermediate results."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**Visual Design:**</a:t>
            </a:r>
            <a:r>
              <a:rPr lang="en-GB" sz="1200" b="0" kern="1200" dirty="0">
                <a:solidFill>
                  <a:schemeClr val="tx1"/>
                </a:solidFill>
                <a:effectLst/>
                <a:latin typeface="+mn-lt"/>
                <a:ea typeface="+mn-ea"/>
                <a:cs typeface="+mn-cs"/>
              </a:rPr>
              <a:t> "The code structure mirrors the visual workflow."</a:t>
            </a:r>
          </a:p>
          <a:p>
            <a:endParaRPr lang="en-DE" dirty="0"/>
          </a:p>
        </p:txBody>
      </p:sp>
    </p:spTree>
    <p:extLst>
      <p:ext uri="{BB962C8B-B14F-4D97-AF65-F5344CB8AC3E}">
        <p14:creationId xmlns:p14="http://schemas.microsoft.com/office/powerpoint/2010/main" val="25444563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**Explicit States:**</a:t>
            </a:r>
            <a:r>
              <a:rPr lang="en-GB" sz="1200" b="0" kern="1200" dirty="0">
                <a:solidFill>
                  <a:schemeClr val="tx1"/>
                </a:solidFill>
                <a:effectLst/>
                <a:latin typeface="+mn-lt"/>
                <a:ea typeface="+mn-ea"/>
                <a:cs typeface="+mn-cs"/>
              </a:rPr>
              <a:t> "Each node in the graph represents a specific system state."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**Conditional Transitions:**</a:t>
            </a:r>
            <a:r>
              <a:rPr lang="en-GB" sz="1200" b="0" kern="1200" dirty="0">
                <a:solidFill>
                  <a:schemeClr val="tx1"/>
                </a:solidFill>
                <a:effectLst/>
                <a:latin typeface="+mn-lt"/>
                <a:ea typeface="+mn-ea"/>
                <a:cs typeface="+mn-cs"/>
              </a:rPr>
              <a:t> "The agent can follow different paths based on intermediate results."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**Cycle Support:**</a:t>
            </a:r>
            <a:r>
              <a:rPr lang="en-GB" sz="1200" b="0" kern="1200" dirty="0">
                <a:solidFill>
                  <a:schemeClr val="tx1"/>
                </a:solidFill>
                <a:effectLst/>
                <a:latin typeface="+mn-lt"/>
                <a:ea typeface="+mn-ea"/>
                <a:cs typeface="+mn-cs"/>
              </a:rPr>
              <a:t> "Enables iterative improvement - the agent can loop back and try again."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**Debugging:**</a:t>
            </a:r>
            <a:r>
              <a:rPr lang="en-GB" sz="1200" b="0" kern="1200" dirty="0">
                <a:solidFill>
                  <a:schemeClr val="tx1"/>
                </a:solidFill>
                <a:effectLst/>
                <a:latin typeface="+mn-lt"/>
                <a:ea typeface="+mn-ea"/>
                <a:cs typeface="+mn-cs"/>
              </a:rPr>
              <a:t> "Visual workflow makes debugging complex agent </a:t>
            </a:r>
            <a:r>
              <a:rPr lang="en-GB" sz="1200" b="0" kern="1200" dirty="0" err="1">
                <a:solidFill>
                  <a:schemeClr val="tx1"/>
                </a:solidFill>
                <a:effectLst/>
                <a:latin typeface="+mn-lt"/>
                <a:ea typeface="+mn-ea"/>
                <a:cs typeface="+mn-cs"/>
              </a:rPr>
              <a:t>behavior</a:t>
            </a:r>
            <a:r>
              <a:rPr lang="en-GB" sz="1200" b="0" kern="1200" dirty="0">
                <a:solidFill>
                  <a:schemeClr val="tx1"/>
                </a:solidFill>
                <a:effectLst/>
                <a:latin typeface="+mn-lt"/>
                <a:ea typeface="+mn-ea"/>
                <a:cs typeface="+mn-cs"/>
              </a:rPr>
              <a:t> much easier."</a:t>
            </a:r>
          </a:p>
          <a:p>
            <a:endParaRPr lang="en-DE" dirty="0"/>
          </a:p>
        </p:txBody>
      </p:sp>
    </p:spTree>
    <p:extLst>
      <p:ext uri="{BB962C8B-B14F-4D97-AF65-F5344CB8AC3E}">
        <p14:creationId xmlns:p14="http://schemas.microsoft.com/office/powerpoint/2010/main" val="1698101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**Specialization:**</a:t>
            </a:r>
            <a:r>
              <a:rPr lang="en-GB" sz="1200" b="0" kern="1200" dirty="0">
                <a:solidFill>
                  <a:schemeClr val="tx1"/>
                </a:solidFill>
                <a:effectLst/>
                <a:latin typeface="+mn-lt"/>
                <a:ea typeface="+mn-ea"/>
                <a:cs typeface="+mn-cs"/>
              </a:rPr>
              <a:t> "Different agents specialize in different capabilities."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**Coordination:**</a:t>
            </a:r>
            <a:r>
              <a:rPr lang="en-GB" sz="1200" b="0" kern="1200" dirty="0">
                <a:solidFill>
                  <a:schemeClr val="tx1"/>
                </a:solidFill>
                <a:effectLst/>
                <a:latin typeface="+mn-lt"/>
                <a:ea typeface="+mn-ea"/>
                <a:cs typeface="+mn-cs"/>
              </a:rPr>
              <a:t> "The coordinator agent manages the overall workflow."</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**Tool Specialization:**</a:t>
            </a:r>
            <a:r>
              <a:rPr lang="en-GB" sz="1200" b="0" kern="1200" dirty="0">
                <a:solidFill>
                  <a:schemeClr val="tx1"/>
                </a:solidFill>
                <a:effectLst/>
                <a:latin typeface="+mn-lt"/>
                <a:ea typeface="+mn-ea"/>
                <a:cs typeface="+mn-cs"/>
              </a:rPr>
              <a:t> "Each agent has access to tools optimized for its role."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**Scalability:**</a:t>
            </a:r>
            <a:r>
              <a:rPr lang="en-GB" sz="1200" b="0" kern="1200" dirty="0">
                <a:solidFill>
                  <a:schemeClr val="tx1"/>
                </a:solidFill>
                <a:effectLst/>
                <a:latin typeface="+mn-lt"/>
                <a:ea typeface="+mn-ea"/>
                <a:cs typeface="+mn-cs"/>
              </a:rPr>
              <a:t> "This pattern scales to arbitrary complexity."</a:t>
            </a:r>
          </a:p>
          <a:p>
            <a:endParaRPr lang="en-DE" dirty="0"/>
          </a:p>
        </p:txBody>
      </p:sp>
    </p:spTree>
    <p:extLst>
      <p:ext uri="{BB962C8B-B14F-4D97-AF65-F5344CB8AC3E}">
        <p14:creationId xmlns:p14="http://schemas.microsoft.com/office/powerpoint/2010/main" val="25478065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Indicators:**</a:t>
            </a:r>
            <a:r>
              <a:rPr lang="en-GB" sz="1200" b="0" kern="1200" dirty="0">
                <a:solidFill>
                  <a:schemeClr val="tx1"/>
                </a:solidFill>
                <a:effectLst/>
                <a:latin typeface="+mn-lt"/>
                <a:ea typeface="+mn-ea"/>
                <a:cs typeface="+mn-cs"/>
              </a:rPr>
              <a:t> "These indicators help you decide when to invest in agentic architecture."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**Cost-Benefit:**</a:t>
            </a:r>
            <a:r>
              <a:rPr lang="en-GB" sz="1200" b="0" kern="1200" dirty="0">
                <a:solidFill>
                  <a:schemeClr val="tx1"/>
                </a:solidFill>
                <a:effectLst/>
                <a:latin typeface="+mn-lt"/>
                <a:ea typeface="+mn-ea"/>
                <a:cs typeface="+mn-cs"/>
              </a:rPr>
              <a:t> "Agents are more expensive but handle much more complex tasks."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**Capability Requirements:**</a:t>
            </a:r>
            <a:r>
              <a:rPr lang="en-GB" sz="1200" b="0" kern="1200" dirty="0">
                <a:solidFill>
                  <a:schemeClr val="tx1"/>
                </a:solidFill>
                <a:effectLst/>
                <a:latin typeface="+mn-lt"/>
                <a:ea typeface="+mn-ea"/>
                <a:cs typeface="+mn-cs"/>
              </a:rPr>
              <a:t> "When you need capabilities that simple RAG can't provide."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**Latency Tolerance:**</a:t>
            </a:r>
            <a:r>
              <a:rPr lang="en-GB" sz="1200" b="0" kern="1200" dirty="0">
                <a:solidFill>
                  <a:schemeClr val="tx1"/>
                </a:solidFill>
                <a:effectLst/>
                <a:latin typeface="+mn-lt"/>
                <a:ea typeface="+mn-ea"/>
                <a:cs typeface="+mn-cs"/>
              </a:rPr>
              <a:t> "Agents are slower - make sure your use case can tolerate the latency."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**Orchestration:**</a:t>
            </a:r>
            <a:r>
              <a:rPr lang="en-GB" sz="1200" b="0" kern="1200" dirty="0">
                <a:solidFill>
                  <a:schemeClr val="tx1"/>
                </a:solidFill>
                <a:effectLst/>
                <a:latin typeface="+mn-lt"/>
                <a:ea typeface="+mn-ea"/>
                <a:cs typeface="+mn-cs"/>
              </a:rPr>
              <a:t> "LLMs become orchestrators, not just generators."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**Patterns:**</a:t>
            </a:r>
            <a:r>
              <a:rPr lang="en-GB" sz="1200" b="0" kern="1200" dirty="0">
                <a:solidFill>
                  <a:schemeClr val="tx1"/>
                </a:solidFill>
                <a:effectLst/>
                <a:latin typeface="+mn-lt"/>
                <a:ea typeface="+mn-ea"/>
                <a:cs typeface="+mn-cs"/>
              </a:rPr>
              <a:t> "</a:t>
            </a:r>
            <a:r>
              <a:rPr lang="en-GB" sz="1200" b="0" kern="1200" dirty="0" err="1">
                <a:solidFill>
                  <a:schemeClr val="tx1"/>
                </a:solidFill>
                <a:effectLst/>
                <a:latin typeface="+mn-lt"/>
                <a:ea typeface="+mn-ea"/>
                <a:cs typeface="+mn-cs"/>
              </a:rPr>
              <a:t>ReAct</a:t>
            </a:r>
            <a:r>
              <a:rPr lang="en-GB" sz="1200" b="0" kern="1200" dirty="0">
                <a:solidFill>
                  <a:schemeClr val="tx1"/>
                </a:solidFill>
                <a:effectLst/>
                <a:latin typeface="+mn-lt"/>
                <a:ea typeface="+mn-ea"/>
                <a:cs typeface="+mn-cs"/>
              </a:rPr>
              <a:t>, routing, planning, and deep research are fundamental agentic patterns."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**Tool Integration:**</a:t>
            </a:r>
            <a:r>
              <a:rPr lang="en-GB" sz="1200" b="0" kern="1200" dirty="0">
                <a:solidFill>
                  <a:schemeClr val="tx1"/>
                </a:solidFill>
                <a:effectLst/>
                <a:latin typeface="+mn-lt"/>
                <a:ea typeface="+mn-ea"/>
                <a:cs typeface="+mn-cs"/>
              </a:rPr>
              <a:t> "Agents can use any tool, enabling unlimited capability expansion."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**Framework Support:**</a:t>
            </a:r>
            <a:r>
              <a:rPr lang="en-GB" sz="1200" b="0" kern="1200" dirty="0">
                <a:solidFill>
                  <a:schemeClr val="tx1"/>
                </a:solidFill>
                <a:effectLst/>
                <a:latin typeface="+mn-lt"/>
                <a:ea typeface="+mn-ea"/>
                <a:cs typeface="+mn-cs"/>
              </a:rPr>
              <a:t> "</a:t>
            </a:r>
            <a:r>
              <a:rPr lang="en-GB" sz="1200" b="0" kern="1200" dirty="0" err="1">
                <a:solidFill>
                  <a:schemeClr val="tx1"/>
                </a:solidFill>
                <a:effectLst/>
                <a:latin typeface="+mn-lt"/>
                <a:ea typeface="+mn-ea"/>
                <a:cs typeface="+mn-cs"/>
              </a:rPr>
              <a:t>LangGraph</a:t>
            </a:r>
            <a:r>
              <a:rPr lang="en-GB" sz="1200" b="0" kern="1200" dirty="0">
                <a:solidFill>
                  <a:schemeClr val="tx1"/>
                </a:solidFill>
                <a:effectLst/>
                <a:latin typeface="+mn-lt"/>
                <a:ea typeface="+mn-ea"/>
                <a:cs typeface="+mn-cs"/>
              </a:rPr>
              <a:t> and similar frameworks make agentic workflows practical."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Management:**</a:t>
            </a:r>
            <a:r>
              <a:rPr lang="en-GB" sz="1200" b="0" kern="1200" dirty="0">
                <a:solidFill>
                  <a:schemeClr val="tx1"/>
                </a:solidFill>
                <a:effectLst/>
                <a:latin typeface="+mn-lt"/>
                <a:ea typeface="+mn-ea"/>
                <a:cs typeface="+mn-cs"/>
              </a:rPr>
              <a:t> "Match architectural complexity to problem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**Transition:**</a:t>
            </a:r>
            <a:r>
              <a:rPr lang="en-GB" sz="1200" b="0" kern="1200" dirty="0">
                <a:solidFill>
                  <a:schemeClr val="tx1"/>
                </a:solidFill>
                <a:effectLst/>
                <a:latin typeface="+mn-lt"/>
                <a:ea typeface="+mn-ea"/>
                <a:cs typeface="+mn-cs"/>
              </a:rPr>
              <a:t> "Module 5 focuses on making these powerful systems reliable in production."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Reality:**</a:t>
            </a:r>
            <a:r>
              <a:rPr lang="en-GB" sz="1200" b="0" kern="1200" dirty="0">
                <a:solidFill>
                  <a:schemeClr val="tx1"/>
                </a:solidFill>
                <a:effectLst/>
                <a:latin typeface="+mn-lt"/>
                <a:ea typeface="+mn-ea"/>
                <a:cs typeface="+mn-cs"/>
              </a:rPr>
              <a:t> "Building a RAG system that works in demo is 20% of the challenge. Making it work reliably in production is 80%."</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**Evaluation Focus:**</a:t>
            </a:r>
            <a:r>
              <a:rPr lang="en-GB" sz="1200" b="0" kern="1200" dirty="0">
                <a:solidFill>
                  <a:schemeClr val="tx1"/>
                </a:solidFill>
                <a:effectLst/>
                <a:latin typeface="+mn-lt"/>
                <a:ea typeface="+mn-ea"/>
                <a:cs typeface="+mn-cs"/>
              </a:rPr>
              <a:t> "You can't improve what you can't measure."</a:t>
            </a:r>
          </a:p>
        </p:txBody>
      </p:sp>
    </p:spTree>
    <p:extLst>
      <p:ext uri="{BB962C8B-B14F-4D97-AF65-F5344CB8AC3E}">
        <p14:creationId xmlns:p14="http://schemas.microsoft.com/office/powerpoint/2010/main" val="60029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**Systems Thinking:**</a:t>
            </a:r>
            <a:r>
              <a:rPr lang="en-GB" sz="1200" b="0" kern="1200" dirty="0">
                <a:solidFill>
                  <a:schemeClr val="tx1"/>
                </a:solidFill>
                <a:effectLst/>
                <a:latin typeface="+mn-lt"/>
                <a:ea typeface="+mn-ea"/>
                <a:cs typeface="+mn-cs"/>
              </a:rPr>
              <a:t> "This isn't just a workflow - it's a feedback system. Problems in ingestion compound in retrieval, which compound in generation."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**Debugging Insight:**</a:t>
            </a:r>
            <a:r>
              <a:rPr lang="en-GB" sz="1200" b="0" kern="1200" dirty="0">
                <a:solidFill>
                  <a:schemeClr val="tx1"/>
                </a:solidFill>
                <a:effectLst/>
                <a:latin typeface="+mn-lt"/>
                <a:ea typeface="+mn-ea"/>
                <a:cs typeface="+mn-cs"/>
              </a:rPr>
              <a:t> "When RAG fails in production, 70% of the time it's an ingestion problem that manifests as a generation problem."</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**Preview Advanced Concepts:**</a:t>
            </a:r>
            <a:r>
              <a:rPr lang="en-GB" sz="1200" b="0" kern="1200" dirty="0">
                <a:solidFill>
                  <a:schemeClr val="tx1"/>
                </a:solidFill>
                <a:effectLst/>
                <a:latin typeface="+mn-lt"/>
                <a:ea typeface="+mn-ea"/>
                <a:cs typeface="+mn-cs"/>
              </a:rPr>
              <a:t> "In advanced architectures, these phases can repeat and interact in complex ways - agents might retrieve, generate, critique, then retrieve again."</a:t>
            </a:r>
          </a:p>
          <a:p>
            <a:endParaRPr lang="en-DE" dirty="0"/>
          </a:p>
        </p:txBody>
      </p:sp>
    </p:spTree>
    <p:extLst>
      <p:ext uri="{BB962C8B-B14F-4D97-AF65-F5344CB8AC3E}">
        <p14:creationId xmlns:p14="http://schemas.microsoft.com/office/powerpoint/2010/main" val="39920157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**Component Complexity:**</a:t>
            </a:r>
            <a:r>
              <a:rPr lang="en-GB" sz="1200" b="0" kern="1200" dirty="0">
                <a:solidFill>
                  <a:schemeClr val="tx1"/>
                </a:solidFill>
                <a:effectLst/>
                <a:latin typeface="+mn-lt"/>
                <a:ea typeface="+mn-ea"/>
                <a:cs typeface="+mn-cs"/>
              </a:rPr>
              <a:t> "RAG systems have many moving parts. Each can fail independently."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**Measurement Imperative:**</a:t>
            </a:r>
            <a:r>
              <a:rPr lang="en-GB" sz="1200" b="0" kern="1200" dirty="0">
                <a:solidFill>
                  <a:schemeClr val="tx1"/>
                </a:solidFill>
                <a:effectLst/>
                <a:latin typeface="+mn-lt"/>
                <a:ea typeface="+mn-ea"/>
                <a:cs typeface="+mn-cs"/>
              </a:rPr>
              <a:t> "Without metrics, you're flying blind."</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**Continuous Improvement:**</a:t>
            </a:r>
            <a:r>
              <a:rPr lang="en-GB" sz="1200" b="0" kern="1200" dirty="0">
                <a:solidFill>
                  <a:schemeClr val="tx1"/>
                </a:solidFill>
                <a:effectLst/>
                <a:latin typeface="+mn-lt"/>
                <a:ea typeface="+mn-ea"/>
                <a:cs typeface="+mn-cs"/>
              </a:rPr>
              <a:t> "Evaluation enables the feedback loop that drives continuous improvement."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Requirements:**</a:t>
            </a:r>
            <a:r>
              <a:rPr lang="en-GB" sz="1200" b="0" kern="1200" dirty="0">
                <a:solidFill>
                  <a:schemeClr val="tx1"/>
                </a:solidFill>
                <a:effectLst/>
                <a:latin typeface="+mn-lt"/>
                <a:ea typeface="+mn-ea"/>
                <a:cs typeface="+mn-cs"/>
              </a:rPr>
              <a:t> "Demo systems can be unreliable. Production systems cannot."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**Two-Phase Separation:**</a:t>
            </a:r>
            <a:r>
              <a:rPr lang="en-GB" sz="1200" b="0" kern="1200" dirty="0">
                <a:solidFill>
                  <a:schemeClr val="tx1"/>
                </a:solidFill>
                <a:effectLst/>
                <a:latin typeface="+mn-lt"/>
                <a:ea typeface="+mn-ea"/>
                <a:cs typeface="+mn-cs"/>
              </a:rPr>
              <a:t> "Separating retrieval and generation evaluation isolates problems."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**Independent Optimization:**</a:t>
            </a:r>
            <a:r>
              <a:rPr lang="en-GB" sz="1200" b="0" kern="1200" dirty="0">
                <a:solidFill>
                  <a:schemeClr val="tx1"/>
                </a:solidFill>
                <a:effectLst/>
                <a:latin typeface="+mn-lt"/>
                <a:ea typeface="+mn-ea"/>
                <a:cs typeface="+mn-cs"/>
              </a:rPr>
              <a:t> "You can optimize retrieval and generation independently."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**Debugging Efficiency:**</a:t>
            </a:r>
            <a:r>
              <a:rPr lang="en-GB" sz="1200" b="0" kern="1200" dirty="0">
                <a:solidFill>
                  <a:schemeClr val="tx1"/>
                </a:solidFill>
                <a:effectLst/>
                <a:latin typeface="+mn-lt"/>
                <a:ea typeface="+mn-ea"/>
                <a:cs typeface="+mn-cs"/>
              </a:rPr>
              <a:t> "When performance drops, you know exactly where to look."</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**Metric Alignment:**</a:t>
            </a:r>
            <a:r>
              <a:rPr lang="en-GB" sz="1200" b="0" kern="1200" dirty="0">
                <a:solidFill>
                  <a:schemeClr val="tx1"/>
                </a:solidFill>
                <a:effectLst/>
                <a:latin typeface="+mn-lt"/>
                <a:ea typeface="+mn-ea"/>
                <a:cs typeface="+mn-cs"/>
              </a:rPr>
              <a:t> "Different metrics for different phases, but all aligned to user satisfaction."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**Precision vs Recall Trade-off:**</a:t>
            </a:r>
            <a:r>
              <a:rPr lang="en-GB" sz="1200" b="0" kern="1200" dirty="0">
                <a:solidFill>
                  <a:schemeClr val="tx1"/>
                </a:solidFill>
                <a:effectLst/>
                <a:latin typeface="+mn-lt"/>
                <a:ea typeface="+mn-ea"/>
                <a:cs typeface="+mn-cs"/>
              </a:rPr>
              <a:t> "Classic information retrieval trade-off applies to RAG."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**Precision Focus:**</a:t>
            </a:r>
            <a:r>
              <a:rPr lang="en-GB" sz="1200" b="0" kern="1200" dirty="0">
                <a:solidFill>
                  <a:schemeClr val="tx1"/>
                </a:solidFill>
                <a:effectLst/>
                <a:latin typeface="+mn-lt"/>
                <a:ea typeface="+mn-ea"/>
                <a:cs typeface="+mn-cs"/>
              </a:rPr>
              <a:t> "High precision means less noise for the LLM to process."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**Recall Focus:**</a:t>
            </a:r>
            <a:r>
              <a:rPr lang="en-GB" sz="1200" b="0" kern="1200" dirty="0">
                <a:solidFill>
                  <a:schemeClr val="tx1"/>
                </a:solidFill>
                <a:effectLst/>
                <a:latin typeface="+mn-lt"/>
                <a:ea typeface="+mn-ea"/>
                <a:cs typeface="+mn-cs"/>
              </a:rPr>
              <a:t> "High recall means you don't miss important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**Optimization Tension:**</a:t>
            </a:r>
            <a:r>
              <a:rPr lang="en-GB" sz="1200" b="0" kern="1200" dirty="0">
                <a:solidFill>
                  <a:schemeClr val="tx1"/>
                </a:solidFill>
                <a:effectLst/>
                <a:latin typeface="+mn-lt"/>
                <a:ea typeface="+mn-ea"/>
                <a:cs typeface="+mn-cs"/>
              </a:rPr>
              <a:t> "You usually can't optimize both simultaneously - choose based on your use case."</a:t>
            </a:r>
          </a:p>
          <a:p>
            <a:endParaRPr lang="en-DE" dirty="0"/>
          </a:p>
        </p:txBody>
      </p:sp>
    </p:spTree>
    <p:extLst>
      <p:ext uri="{BB962C8B-B14F-4D97-AF65-F5344CB8AC3E}">
        <p14:creationId xmlns:p14="http://schemas.microsoft.com/office/powerpoint/2010/main" val="2663715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**Grounding Requirement:**</a:t>
            </a:r>
            <a:r>
              <a:rPr lang="en-GB" sz="1200" b="0" kern="1200" dirty="0">
                <a:solidFill>
                  <a:schemeClr val="tx1"/>
                </a:solidFill>
                <a:effectLst/>
                <a:latin typeface="+mn-lt"/>
                <a:ea typeface="+mn-ea"/>
                <a:cs typeface="+mn-cs"/>
              </a:rPr>
              <a:t> "Faithfulness is about staying grounded in the provided context."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**Claim-Level Analysis:**</a:t>
            </a:r>
            <a:r>
              <a:rPr lang="en-GB" sz="1200" b="0" kern="1200" dirty="0">
                <a:solidFill>
                  <a:schemeClr val="tx1"/>
                </a:solidFill>
                <a:effectLst/>
                <a:latin typeface="+mn-lt"/>
                <a:ea typeface="+mn-ea"/>
                <a:cs typeface="+mn-cs"/>
              </a:rPr>
              <a:t> "Breaking down the answer into individual claims enables precise measurement."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**Support Verification:**</a:t>
            </a:r>
            <a:r>
              <a:rPr lang="en-GB" sz="1200" b="0" kern="1200" dirty="0">
                <a:solidFill>
                  <a:schemeClr val="tx1"/>
                </a:solidFill>
                <a:effectLst/>
                <a:latin typeface="+mn-lt"/>
                <a:ea typeface="+mn-ea"/>
                <a:cs typeface="+mn-cs"/>
              </a:rPr>
              <a:t> "Each claim must be traceable back to the source documents."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Target:**</a:t>
            </a:r>
            <a:r>
              <a:rPr lang="en-GB" sz="1200" b="0" kern="1200" dirty="0">
                <a:solidFill>
                  <a:schemeClr val="tx1"/>
                </a:solidFill>
                <a:effectLst/>
                <a:latin typeface="+mn-lt"/>
                <a:ea typeface="+mn-ea"/>
                <a:cs typeface="+mn-cs"/>
              </a:rPr>
              <a:t> "90% faithfulness is a reasonable production target."</a:t>
            </a:r>
          </a:p>
          <a:p>
            <a:endParaRPr lang="en-DE" dirty="0"/>
          </a:p>
        </p:txBody>
      </p:sp>
    </p:spTree>
    <p:extLst>
      <p:ext uri="{BB962C8B-B14F-4D97-AF65-F5344CB8AC3E}">
        <p14:creationId xmlns:p14="http://schemas.microsoft.com/office/powerpoint/2010/main" val="1530729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**User Intent Alignment:**</a:t>
            </a:r>
            <a:r>
              <a:rPr lang="en-GB" sz="1200" b="0" kern="1200" dirty="0">
                <a:solidFill>
                  <a:schemeClr val="tx1"/>
                </a:solidFill>
                <a:effectLst/>
                <a:latin typeface="+mn-lt"/>
                <a:ea typeface="+mn-ea"/>
                <a:cs typeface="+mn-cs"/>
              </a:rPr>
              <a:t> "Answer relevance measures how well the answer addresses the user's actual question."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**Indirect Measurement:**</a:t>
            </a:r>
            <a:r>
              <a:rPr lang="en-GB" sz="1200" b="0" kern="1200" dirty="0">
                <a:solidFill>
                  <a:schemeClr val="tx1"/>
                </a:solidFill>
                <a:effectLst/>
                <a:latin typeface="+mn-lt"/>
                <a:ea typeface="+mn-ea"/>
                <a:cs typeface="+mn-cs"/>
              </a:rPr>
              <a:t> "We can't directly measure relevance, so we use the question generation proxy."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**Semantic Similarity:**</a:t>
            </a:r>
            <a:r>
              <a:rPr lang="en-GB" sz="1200" b="0" kern="1200" dirty="0">
                <a:solidFill>
                  <a:schemeClr val="tx1"/>
                </a:solidFill>
                <a:effectLst/>
                <a:latin typeface="+mn-lt"/>
                <a:ea typeface="+mn-ea"/>
                <a:cs typeface="+mn-cs"/>
              </a:rPr>
              <a:t> "The more similar the generated questions are to the original, the more relevant the answer."</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**User Satisfaction Proxy:**</a:t>
            </a:r>
            <a:r>
              <a:rPr lang="en-GB" sz="1200" b="0" kern="1200" dirty="0">
                <a:solidFill>
                  <a:schemeClr val="tx1"/>
                </a:solidFill>
                <a:effectLst/>
                <a:latin typeface="+mn-lt"/>
                <a:ea typeface="+mn-ea"/>
                <a:cs typeface="+mn-cs"/>
              </a:rPr>
              <a:t> "This metric correlates well with user satisfaction scores."</a:t>
            </a:r>
          </a:p>
          <a:p>
            <a:endParaRPr lang="en-DE" dirty="0"/>
          </a:p>
        </p:txBody>
      </p:sp>
    </p:spTree>
    <p:extLst>
      <p:ext uri="{BB962C8B-B14F-4D97-AF65-F5344CB8AC3E}">
        <p14:creationId xmlns:p14="http://schemas.microsoft.com/office/powerpoint/2010/main" val="15883111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**Framework Strengths:**</a:t>
            </a:r>
            <a:r>
              <a:rPr lang="en-GB" sz="1200" b="0" kern="1200" dirty="0">
                <a:solidFill>
                  <a:schemeClr val="tx1"/>
                </a:solidFill>
                <a:effectLst/>
                <a:latin typeface="+mn-lt"/>
                <a:ea typeface="+mn-ea"/>
                <a:cs typeface="+mn-cs"/>
              </a:rPr>
              <a:t> "Each framework has different strengths - use multiple for comprehensive coverage."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**RAGAS:**</a:t>
            </a:r>
            <a:r>
              <a:rPr lang="en-GB" sz="1200" b="0" kern="1200" dirty="0">
                <a:solidFill>
                  <a:schemeClr val="tx1"/>
                </a:solidFill>
                <a:effectLst/>
                <a:latin typeface="+mn-lt"/>
                <a:ea typeface="+mn-ea"/>
                <a:cs typeface="+mn-cs"/>
              </a:rPr>
              <a:t> "Most comprehensive, good for overall system assessment."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t>
            </a:r>
            <a:r>
              <a:rPr lang="en-GB" sz="1200" b="1" kern="1200" dirty="0" err="1">
                <a:solidFill>
                  <a:schemeClr val="tx1"/>
                </a:solidFill>
                <a:effectLst/>
                <a:latin typeface="+mn-lt"/>
                <a:ea typeface="+mn-ea"/>
                <a:cs typeface="+mn-cs"/>
              </a:rPr>
              <a:t>DeepEval</a:t>
            </a:r>
            <a:r>
              <a:rPr lang="en-GB" sz="1200" b="1"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"Great for unit testing individual components."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t>
            </a:r>
            <a:r>
              <a:rPr lang="en-GB" sz="1200" b="1" kern="1200" dirty="0" err="1">
                <a:solidFill>
                  <a:schemeClr val="tx1"/>
                </a:solidFill>
                <a:effectLst/>
                <a:latin typeface="+mn-lt"/>
                <a:ea typeface="+mn-ea"/>
                <a:cs typeface="+mn-cs"/>
              </a:rPr>
              <a:t>TruLens</a:t>
            </a:r>
            <a:r>
              <a:rPr lang="en-GB" sz="1200" b="1"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"Excellent for production monitoring and debugging."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**Phoenix:**</a:t>
            </a:r>
            <a:r>
              <a:rPr lang="en-GB" sz="1200" b="0" kern="1200" dirty="0">
                <a:solidFill>
                  <a:schemeClr val="tx1"/>
                </a:solidFill>
                <a:effectLst/>
                <a:latin typeface="+mn-lt"/>
                <a:ea typeface="+mn-ea"/>
                <a:cs typeface="+mn-cs"/>
              </a:rPr>
              <a:t> "Specialized for vector search optimization."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**Comprehensive Coverage:**</a:t>
            </a:r>
            <a:r>
              <a:rPr lang="en-GB" sz="1200" b="0" kern="1200" dirty="0">
                <a:solidFill>
                  <a:schemeClr val="tx1"/>
                </a:solidFill>
                <a:effectLst/>
                <a:latin typeface="+mn-lt"/>
                <a:ea typeface="+mn-ea"/>
                <a:cs typeface="+mn-cs"/>
              </a:rPr>
              <a:t> "RAGAS provides metrics for every aspect of RAG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**LLM-Based Evaluation:**</a:t>
            </a:r>
            <a:r>
              <a:rPr lang="en-GB" sz="1200" b="0" kern="1200" dirty="0">
                <a:solidFill>
                  <a:schemeClr val="tx1"/>
                </a:solidFill>
                <a:effectLst/>
                <a:latin typeface="+mn-lt"/>
                <a:ea typeface="+mn-ea"/>
                <a:cs typeface="+mn-cs"/>
              </a:rPr>
              <a:t> "Uses LLMs as judges, which correlates well with human judgment."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**Easy Integration:**</a:t>
            </a:r>
            <a:r>
              <a:rPr lang="en-GB" sz="1200" b="0" kern="1200" dirty="0">
                <a:solidFill>
                  <a:schemeClr val="tx1"/>
                </a:solidFill>
                <a:effectLst/>
                <a:latin typeface="+mn-lt"/>
                <a:ea typeface="+mn-ea"/>
                <a:cs typeface="+mn-cs"/>
              </a:rPr>
              <a:t> "Simple API makes it easy to integrate into your development workflow."</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**Code Simplicity:**</a:t>
            </a:r>
            <a:r>
              <a:rPr lang="en-GB" sz="1200" b="0" kern="1200" dirty="0">
                <a:solidFill>
                  <a:schemeClr val="tx1"/>
                </a:solidFill>
                <a:effectLst/>
                <a:latin typeface="+mn-lt"/>
                <a:ea typeface="+mn-ea"/>
                <a:cs typeface="+mn-cs"/>
              </a:rPr>
              <a:t> "The evaluation code is remarkably simple for such comprehensive analysis."</a:t>
            </a:r>
          </a:p>
          <a:p>
            <a:endParaRPr lang="en-DE" dirty="0"/>
          </a:p>
        </p:txBody>
      </p:sp>
    </p:spTree>
    <p:extLst>
      <p:ext uri="{BB962C8B-B14F-4D97-AF65-F5344CB8AC3E}">
        <p14:creationId xmlns:p14="http://schemas.microsoft.com/office/powerpoint/2010/main" val="3716488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**Ground Truth Necessity:**</a:t>
            </a:r>
            <a:r>
              <a:rPr lang="en-GB" sz="1200" b="0" kern="1200" dirty="0">
                <a:solidFill>
                  <a:schemeClr val="tx1"/>
                </a:solidFill>
                <a:effectLst/>
                <a:latin typeface="+mn-lt"/>
                <a:ea typeface="+mn-ea"/>
                <a:cs typeface="+mn-cs"/>
              </a:rPr>
              <a:t> "You need ground truth to measure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**Synthetic Generation:**</a:t>
            </a:r>
            <a:r>
              <a:rPr lang="en-GB" sz="1200" b="0" kern="1200" dirty="0">
                <a:solidFill>
                  <a:schemeClr val="tx1"/>
                </a:solidFill>
                <a:effectLst/>
                <a:latin typeface="+mn-lt"/>
                <a:ea typeface="+mn-ea"/>
                <a:cs typeface="+mn-cs"/>
              </a:rPr>
              <a:t> "LLMs can generate high-quality evaluation datasets."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Logs:**</a:t>
            </a:r>
            <a:r>
              <a:rPr lang="en-GB" sz="1200" b="0" kern="1200" dirty="0">
                <a:solidFill>
                  <a:schemeClr val="tx1"/>
                </a:solidFill>
                <a:effectLst/>
                <a:latin typeface="+mn-lt"/>
                <a:ea typeface="+mn-ea"/>
                <a:cs typeface="+mn-cs"/>
              </a:rPr>
              <a:t> "Real user queries provide the most realistic evaluation."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**Dataset Growth:**</a:t>
            </a:r>
            <a:r>
              <a:rPr lang="en-GB" sz="1200" b="0" kern="1200" dirty="0">
                <a:solidFill>
                  <a:schemeClr val="tx1"/>
                </a:solidFill>
                <a:effectLst/>
                <a:latin typeface="+mn-lt"/>
                <a:ea typeface="+mn-ea"/>
                <a:cs typeface="+mn-cs"/>
              </a:rPr>
              <a:t> "Treat your evaluation dataset as a growing asset."</a:t>
            </a:r>
          </a:p>
          <a:p>
            <a:endParaRPr lang="en-DE" dirty="0"/>
          </a:p>
        </p:txBody>
      </p:sp>
    </p:spTree>
    <p:extLst>
      <p:ext uri="{BB962C8B-B14F-4D97-AF65-F5344CB8AC3E}">
        <p14:creationId xmlns:p14="http://schemas.microsoft.com/office/powerpoint/2010/main" val="40615296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**Systematic Categorization:**</a:t>
            </a:r>
            <a:r>
              <a:rPr lang="en-GB" sz="1200" b="0" kern="1200" dirty="0">
                <a:solidFill>
                  <a:schemeClr val="tx1"/>
                </a:solidFill>
                <a:effectLst/>
                <a:latin typeface="+mn-lt"/>
                <a:ea typeface="+mn-ea"/>
                <a:cs typeface="+mn-cs"/>
              </a:rPr>
              <a:t> "Understanding failure modes helps with systematic debugging."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**Retrieval Failures:**</a:t>
            </a:r>
            <a:r>
              <a:rPr lang="en-GB" sz="1200" b="0" kern="1200" dirty="0">
                <a:solidFill>
                  <a:schemeClr val="tx1"/>
                </a:solidFill>
                <a:effectLst/>
                <a:latin typeface="+mn-lt"/>
                <a:ea typeface="+mn-ea"/>
                <a:cs typeface="+mn-cs"/>
              </a:rPr>
              <a:t> "Usually manifest as wrong or missing information."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**Generation Failures:**</a:t>
            </a:r>
            <a:r>
              <a:rPr lang="en-GB" sz="1200" b="0" kern="1200" dirty="0">
                <a:solidFill>
                  <a:schemeClr val="tx1"/>
                </a:solidFill>
                <a:effectLst/>
                <a:latin typeface="+mn-lt"/>
                <a:ea typeface="+mn-ea"/>
                <a:cs typeface="+mn-cs"/>
              </a:rPr>
              <a:t> "Usually manifest as hallucination or irrelevance."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**System Failures:**</a:t>
            </a:r>
            <a:r>
              <a:rPr lang="en-GB" sz="1200" b="0" kern="1200" dirty="0">
                <a:solidFill>
                  <a:schemeClr val="tx1"/>
                </a:solidFill>
                <a:effectLst/>
                <a:latin typeface="+mn-lt"/>
                <a:ea typeface="+mn-ea"/>
                <a:cs typeface="+mn-cs"/>
              </a:rPr>
              <a:t> "Usually manifest as poor user experience."</a:t>
            </a:r>
          </a:p>
        </p:txBody>
      </p:sp>
    </p:spTree>
    <p:extLst>
      <p:ext uri="{BB962C8B-B14F-4D97-AF65-F5344CB8AC3E}">
        <p14:creationId xmlns:p14="http://schemas.microsoft.com/office/powerpoint/2010/main" val="565154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**Diagnostic Framework:**</a:t>
            </a:r>
            <a:r>
              <a:rPr lang="en-GB" sz="1200" b="0" kern="1200" dirty="0">
                <a:solidFill>
                  <a:schemeClr val="tx1"/>
                </a:solidFill>
                <a:effectLst/>
                <a:latin typeface="+mn-lt"/>
                <a:ea typeface="+mn-ea"/>
                <a:cs typeface="+mn-cs"/>
              </a:rPr>
              <a:t> "This flowchart provides a systematic approach to debugging."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**Phase Isolation:**</a:t>
            </a:r>
            <a:r>
              <a:rPr lang="en-GB" sz="1200" b="0" kern="1200" dirty="0">
                <a:solidFill>
                  <a:schemeClr val="tx1"/>
                </a:solidFill>
                <a:effectLst/>
                <a:latin typeface="+mn-lt"/>
                <a:ea typeface="+mn-ea"/>
                <a:cs typeface="+mn-cs"/>
              </a:rPr>
              <a:t> "Identify whether the problem is retrieval or generation."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**Targeted Solutions:**</a:t>
            </a:r>
            <a:r>
              <a:rPr lang="en-GB" sz="1200" b="0" kern="1200" dirty="0">
                <a:solidFill>
                  <a:schemeClr val="tx1"/>
                </a:solidFill>
                <a:effectLst/>
                <a:latin typeface="+mn-lt"/>
                <a:ea typeface="+mn-ea"/>
                <a:cs typeface="+mn-cs"/>
              </a:rPr>
              <a:t> "Each type of problem has specific solutions."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**Iterative Process:**</a:t>
            </a:r>
            <a:r>
              <a:rPr lang="en-GB" sz="1200" b="0" kern="1200" dirty="0">
                <a:solidFill>
                  <a:schemeClr val="tx1"/>
                </a:solidFill>
                <a:effectLst/>
                <a:latin typeface="+mn-lt"/>
                <a:ea typeface="+mn-ea"/>
                <a:cs typeface="+mn-cs"/>
              </a:rPr>
              <a:t> "Debugging is iterative - fix one thing, measure, repeat."</a:t>
            </a:r>
          </a:p>
        </p:txBody>
      </p:sp>
    </p:spTree>
    <p:extLst>
      <p:ext uri="{BB962C8B-B14F-4D97-AF65-F5344CB8AC3E}">
        <p14:creationId xmlns:p14="http://schemas.microsoft.com/office/powerpoint/2010/main" val="412098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**Critical Truth:**</a:t>
            </a:r>
            <a:r>
              <a:rPr lang="en-GB" sz="1200" b="0" kern="1200" dirty="0">
                <a:solidFill>
                  <a:schemeClr val="tx1"/>
                </a:solidFill>
                <a:effectLst/>
                <a:latin typeface="+mn-lt"/>
                <a:ea typeface="+mn-ea"/>
                <a:cs typeface="+mn-cs"/>
              </a:rPr>
              <a:t> "Most RAG failures I debug trace back to this phase. You can have the best retrieval algorithm in the world, but if you feed it semantically incoherent chunks, it will fail."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**Metadata Importance:**</a:t>
            </a:r>
            <a:r>
              <a:rPr lang="en-GB" sz="1200" b="0" kern="1200" dirty="0">
                <a:solidFill>
                  <a:schemeClr val="tx1"/>
                </a:solidFill>
                <a:effectLst/>
                <a:latin typeface="+mn-lt"/>
                <a:ea typeface="+mn-ea"/>
                <a:cs typeface="+mn-cs"/>
              </a:rPr>
              <a:t> "Don't overlook metadata extraction. Advanced systems use this for filtering, routing, and explainability."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**Quality &gt; Quantity:**</a:t>
            </a:r>
            <a:r>
              <a:rPr lang="en-GB" sz="1200" b="0" kern="1200" dirty="0">
                <a:solidFill>
                  <a:schemeClr val="tx1"/>
                </a:solidFill>
                <a:effectLst/>
                <a:latin typeface="+mn-lt"/>
                <a:ea typeface="+mn-ea"/>
                <a:cs typeface="+mn-cs"/>
              </a:rPr>
              <a:t> "Better to have 1000 high-quality, well-chunked documents than 10,000 poorly processed ones."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**Modular Design:**</a:t>
            </a:r>
            <a:r>
              <a:rPr lang="en-GB" sz="1200" b="0" kern="1200" dirty="0">
                <a:solidFill>
                  <a:schemeClr val="tx1"/>
                </a:solidFill>
                <a:effectLst/>
                <a:latin typeface="+mn-lt"/>
                <a:ea typeface="+mn-ea"/>
                <a:cs typeface="+mn-cs"/>
              </a:rPr>
              <a:t> "Each layer can be optimized independently."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**Technology Swapping:**</a:t>
            </a:r>
            <a:r>
              <a:rPr lang="en-GB" sz="1200" b="0" kern="1200" dirty="0">
                <a:solidFill>
                  <a:schemeClr val="tx1"/>
                </a:solidFill>
                <a:effectLst/>
                <a:latin typeface="+mn-lt"/>
                <a:ea typeface="+mn-ea"/>
                <a:cs typeface="+mn-cs"/>
              </a:rPr>
              <a:t> "Modular architecture enables easy technology upgrades."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**Testing:**</a:t>
            </a:r>
            <a:r>
              <a:rPr lang="en-GB" sz="1200" b="0" kern="1200" dirty="0">
                <a:solidFill>
                  <a:schemeClr val="tx1"/>
                </a:solidFill>
                <a:effectLst/>
                <a:latin typeface="+mn-lt"/>
                <a:ea typeface="+mn-ea"/>
                <a:cs typeface="+mn-cs"/>
              </a:rPr>
              <a:t> "Each layer can be unit tested separately."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**Scaling:**</a:t>
            </a:r>
            <a:r>
              <a:rPr lang="en-GB" sz="1200" b="0" kern="1200" dirty="0">
                <a:solidFill>
                  <a:schemeClr val="tx1"/>
                </a:solidFill>
                <a:effectLst/>
                <a:latin typeface="+mn-lt"/>
                <a:ea typeface="+mn-ea"/>
                <a:cs typeface="+mn-cs"/>
              </a:rPr>
              <a:t> "Different layers can scale independently based on bottlenecks."</a:t>
            </a:r>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**Four Pillars:**</a:t>
            </a:r>
            <a:r>
              <a:rPr lang="en-GB" sz="1200" b="0" kern="1200" dirty="0">
                <a:solidFill>
                  <a:schemeClr val="tx1"/>
                </a:solidFill>
                <a:effectLst/>
                <a:latin typeface="+mn-lt"/>
                <a:ea typeface="+mn-ea"/>
                <a:cs typeface="+mn-cs"/>
              </a:rPr>
              <a:t> "Latency, quality, cost, and usage are the four pillars of production monitoring."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**Real-time Metrics:**</a:t>
            </a:r>
            <a:r>
              <a:rPr lang="en-GB" sz="1200" b="0" kern="1200" dirty="0">
                <a:solidFill>
                  <a:schemeClr val="tx1"/>
                </a:solidFill>
                <a:effectLst/>
                <a:latin typeface="+mn-lt"/>
                <a:ea typeface="+mn-ea"/>
                <a:cs typeface="+mn-cs"/>
              </a:rPr>
              <a:t> "Production systems need real-time visibility."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**Trend Analysis:**</a:t>
            </a:r>
            <a:r>
              <a:rPr lang="en-GB" sz="1200" b="0" kern="1200" dirty="0">
                <a:solidFill>
                  <a:schemeClr val="tx1"/>
                </a:solidFill>
                <a:effectLst/>
                <a:latin typeface="+mn-lt"/>
                <a:ea typeface="+mn-ea"/>
                <a:cs typeface="+mn-cs"/>
              </a:rPr>
              <a:t> "Watch for gradual degradation over time."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**Alert Thresholds:**</a:t>
            </a:r>
            <a:r>
              <a:rPr lang="en-GB" sz="1200" b="0" kern="1200" dirty="0">
                <a:solidFill>
                  <a:schemeClr val="tx1"/>
                </a:solidFill>
                <a:effectLst/>
                <a:latin typeface="+mn-lt"/>
                <a:ea typeface="+mn-ea"/>
                <a:cs typeface="+mn-cs"/>
              </a:rPr>
              <a:t> "Set up alerts for when metrics go outside acceptable ranges."</a:t>
            </a:r>
          </a:p>
          <a:p>
            <a:endParaRPr lang="en-DE" dirty="0"/>
          </a:p>
        </p:txBody>
      </p:sp>
    </p:spTree>
    <p:extLst>
      <p:ext uri="{BB962C8B-B14F-4D97-AF65-F5344CB8AC3E}">
        <p14:creationId xmlns:p14="http://schemas.microsoft.com/office/powerpoint/2010/main" val="3712597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**Flywheel Effect:**</a:t>
            </a:r>
            <a:r>
              <a:rPr lang="en-GB" sz="1200" b="0" kern="1200" dirty="0">
                <a:solidFill>
                  <a:schemeClr val="tx1"/>
                </a:solidFill>
                <a:effectLst/>
                <a:latin typeface="+mn-lt"/>
                <a:ea typeface="+mn-ea"/>
                <a:cs typeface="+mn-cs"/>
              </a:rPr>
              <a:t> "Each cycle of improvement makes the next cycle easier and more effective."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**Data Asset:**</a:t>
            </a:r>
            <a:r>
              <a:rPr lang="en-GB" sz="1200" b="0" kern="1200" dirty="0">
                <a:solidFill>
                  <a:schemeClr val="tx1"/>
                </a:solidFill>
                <a:effectLst/>
                <a:latin typeface="+mn-lt"/>
                <a:ea typeface="+mn-ea"/>
                <a:cs typeface="+mn-cs"/>
              </a:rPr>
              <a:t> "Your evaluation dataset becomes more valuable over time."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**A/B Testing:**</a:t>
            </a:r>
            <a:r>
              <a:rPr lang="en-GB" sz="1200" b="0" kern="1200" dirty="0">
                <a:solidFill>
                  <a:schemeClr val="tx1"/>
                </a:solidFill>
                <a:effectLst/>
                <a:latin typeface="+mn-lt"/>
                <a:ea typeface="+mn-ea"/>
                <a:cs typeface="+mn-cs"/>
              </a:rPr>
              <a:t> "Production improvements should be tested before full deployment."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**Feedback Loop:**</a:t>
            </a:r>
            <a:r>
              <a:rPr lang="en-GB" sz="1200" b="0" kern="1200" dirty="0">
                <a:solidFill>
                  <a:schemeClr val="tx1"/>
                </a:solidFill>
                <a:effectLst/>
                <a:latin typeface="+mn-lt"/>
                <a:ea typeface="+mn-ea"/>
                <a:cs typeface="+mn-cs"/>
              </a:rPr>
              <a:t> "User feedback drives system improvement."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**Cost Awareness:**</a:t>
            </a:r>
            <a:r>
              <a:rPr lang="en-GB" sz="1200" b="0" kern="1200" dirty="0">
                <a:solidFill>
                  <a:schemeClr val="tx1"/>
                </a:solidFill>
                <a:effectLst/>
                <a:latin typeface="+mn-lt"/>
                <a:ea typeface="+mn-ea"/>
                <a:cs typeface="+mn-cs"/>
              </a:rPr>
              <a:t> "LLM costs can spiral quickly without proper management."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**Optimization Strategies:**</a:t>
            </a:r>
            <a:r>
              <a:rPr lang="en-GB" sz="1200" b="0" kern="1200" dirty="0">
                <a:solidFill>
                  <a:schemeClr val="tx1"/>
                </a:solidFill>
                <a:effectLst/>
                <a:latin typeface="+mn-lt"/>
                <a:ea typeface="+mn-ea"/>
                <a:cs typeface="+mn-cs"/>
              </a:rPr>
              <a:t> "Multiple approaches to managing costs."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**Caching Strategy:**</a:t>
            </a:r>
            <a:r>
              <a:rPr lang="en-GB" sz="1200" b="0" kern="1200" dirty="0">
                <a:solidFill>
                  <a:schemeClr val="tx1"/>
                </a:solidFill>
                <a:effectLst/>
                <a:latin typeface="+mn-lt"/>
                <a:ea typeface="+mn-ea"/>
                <a:cs typeface="+mn-cs"/>
              </a:rPr>
              <a:t> "Smart caching can reduce costs by 50-80%."</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**Tiered Architecture:**</a:t>
            </a:r>
            <a:r>
              <a:rPr lang="en-GB" sz="1200" b="0" kern="1200" dirty="0">
                <a:solidFill>
                  <a:schemeClr val="tx1"/>
                </a:solidFill>
                <a:effectLst/>
                <a:latin typeface="+mn-lt"/>
                <a:ea typeface="+mn-ea"/>
                <a:cs typeface="+mn-cs"/>
              </a:rPr>
              <a:t> "Use cheaper models for simpler tasks, expensive models for complex ones."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**Security Considerations:**</a:t>
            </a:r>
            <a:r>
              <a:rPr lang="en-GB" sz="1200" b="0" kern="1200" dirty="0">
                <a:solidFill>
                  <a:schemeClr val="tx1"/>
                </a:solidFill>
                <a:effectLst/>
                <a:latin typeface="+mn-lt"/>
                <a:ea typeface="+mn-ea"/>
                <a:cs typeface="+mn-cs"/>
              </a:rPr>
              <a:t> "RAG systems handle sensitive data and must be secured appropriately."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**Access Control:**</a:t>
            </a:r>
            <a:r>
              <a:rPr lang="en-GB" sz="1200" b="0" kern="1200" dirty="0">
                <a:solidFill>
                  <a:schemeClr val="tx1"/>
                </a:solidFill>
                <a:effectLst/>
                <a:latin typeface="+mn-lt"/>
                <a:ea typeface="+mn-ea"/>
                <a:cs typeface="+mn-cs"/>
              </a:rPr>
              <a:t> "Users should only access data they're authorized to see."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**Privacy Protection:**</a:t>
            </a:r>
            <a:r>
              <a:rPr lang="en-GB" sz="1200" b="0" kern="1200" dirty="0">
                <a:solidFill>
                  <a:schemeClr val="tx1"/>
                </a:solidFill>
                <a:effectLst/>
                <a:latin typeface="+mn-lt"/>
                <a:ea typeface="+mn-ea"/>
                <a:cs typeface="+mn-cs"/>
              </a:rPr>
              <a:t> "PII detection and redaction are essential."</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**Compliance:**</a:t>
            </a:r>
            <a:r>
              <a:rPr lang="en-GB" sz="1200" b="0" kern="1200" dirty="0">
                <a:solidFill>
                  <a:schemeClr val="tx1"/>
                </a:solidFill>
                <a:effectLst/>
                <a:latin typeface="+mn-lt"/>
                <a:ea typeface="+mn-ea"/>
                <a:cs typeface="+mn-cs"/>
              </a:rPr>
              <a:t> "Many industries have specific compliance requirements."</a:t>
            </a:r>
          </a:p>
          <a:p>
            <a:endParaRPr lang="en-DE" dirty="0"/>
          </a:p>
        </p:txBody>
      </p:sp>
    </p:spTree>
    <p:extLst>
      <p:ext uri="{BB962C8B-B14F-4D97-AF65-F5344CB8AC3E}">
        <p14:creationId xmlns:p14="http://schemas.microsoft.com/office/powerpoint/2010/main" val="1183948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**Pre-Launch Validation:**</a:t>
            </a:r>
            <a:r>
              <a:rPr lang="en-GB" sz="1200" b="0" kern="1200" dirty="0">
                <a:solidFill>
                  <a:schemeClr val="tx1"/>
                </a:solidFill>
                <a:effectLst/>
                <a:latin typeface="+mn-lt"/>
                <a:ea typeface="+mn-ea"/>
                <a:cs typeface="+mn-cs"/>
              </a:rPr>
              <a:t> "This checklist ensures you're ready for production traffic."</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**Metric Thresholds:**</a:t>
            </a:r>
            <a:r>
              <a:rPr lang="en-GB" sz="1200" b="0" kern="1200" dirty="0">
                <a:solidFill>
                  <a:schemeClr val="tx1"/>
                </a:solidFill>
                <a:effectLst/>
                <a:latin typeface="+mn-lt"/>
                <a:ea typeface="+mn-ea"/>
                <a:cs typeface="+mn-cs"/>
              </a:rPr>
              <a:t> "Specific targets for each metric."</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**Infrastructure Readiness:**</a:t>
            </a:r>
            <a:r>
              <a:rPr lang="en-GB" sz="1200" b="0" kern="1200" dirty="0">
                <a:solidFill>
                  <a:schemeClr val="tx1"/>
                </a:solidFill>
                <a:effectLst/>
                <a:latin typeface="+mn-lt"/>
                <a:ea typeface="+mn-ea"/>
                <a:cs typeface="+mn-cs"/>
              </a:rPr>
              <a:t> "Monitoring, alerting, and scaling infrastructure must be in place."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**Risk Mitigation:**</a:t>
            </a:r>
            <a:r>
              <a:rPr lang="en-GB" sz="1200" b="0" kern="1200" dirty="0">
                <a:solidFill>
                  <a:schemeClr val="tx1"/>
                </a:solidFill>
                <a:effectLst/>
                <a:latin typeface="+mn-lt"/>
                <a:ea typeface="+mn-ea"/>
                <a:cs typeface="+mn-cs"/>
              </a:rPr>
              <a:t> "Fallback mechanisms and disaster recovery plans."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**Evaluation Imperative:**</a:t>
            </a:r>
            <a:r>
              <a:rPr lang="en-GB" sz="1200" b="0" kern="1200" dirty="0">
                <a:solidFill>
                  <a:schemeClr val="tx1"/>
                </a:solidFill>
                <a:effectLst/>
                <a:latin typeface="+mn-lt"/>
                <a:ea typeface="+mn-ea"/>
                <a:cs typeface="+mn-cs"/>
              </a:rPr>
              <a:t> "You cannot build reliable production RAG without rigorous evaluation."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**Systematic Approach:**</a:t>
            </a:r>
            <a:r>
              <a:rPr lang="en-GB" sz="1200" b="0" kern="1200" dirty="0">
                <a:solidFill>
                  <a:schemeClr val="tx1"/>
                </a:solidFill>
                <a:effectLst/>
                <a:latin typeface="+mn-lt"/>
                <a:ea typeface="+mn-ea"/>
                <a:cs typeface="+mn-cs"/>
              </a:rPr>
              <a:t> "Use systematic frameworks for measurement and debugging."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**Continuous Process:**</a:t>
            </a:r>
            <a:r>
              <a:rPr lang="en-GB" sz="1200" b="0" kern="1200" dirty="0">
                <a:solidFill>
                  <a:schemeClr val="tx1"/>
                </a:solidFill>
                <a:effectLst/>
                <a:latin typeface="+mn-lt"/>
                <a:ea typeface="+mn-ea"/>
                <a:cs typeface="+mn-cs"/>
              </a:rPr>
              <a:t> "Production RAG requires continuous monitoring and improvement."</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**Holistic Considerations:**</a:t>
            </a:r>
            <a:r>
              <a:rPr lang="en-GB" sz="1200" b="0" kern="1200" dirty="0">
                <a:solidFill>
                  <a:schemeClr val="tx1"/>
                </a:solidFill>
                <a:effectLst/>
                <a:latin typeface="+mn-lt"/>
                <a:ea typeface="+mn-ea"/>
                <a:cs typeface="+mn-cs"/>
              </a:rPr>
              <a:t> "Success requires attention to performance, cost, security, and user experience."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**Learning Journey:**</a:t>
            </a:r>
            <a:r>
              <a:rPr lang="en-GB" sz="1200" b="0" kern="1200" dirty="0">
                <a:solidFill>
                  <a:schemeClr val="tx1"/>
                </a:solidFill>
                <a:effectLst/>
                <a:latin typeface="+mn-lt"/>
                <a:ea typeface="+mn-ea"/>
                <a:cs typeface="+mn-cs"/>
              </a:rPr>
              <a:t> "We've taken a complete journey from basic RAG to production-ready autonomous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**Capability Progression:**</a:t>
            </a:r>
            <a:r>
              <a:rPr lang="en-GB" sz="1200" b="0" kern="1200" dirty="0">
                <a:solidFill>
                  <a:schemeClr val="tx1"/>
                </a:solidFill>
                <a:effectLst/>
                <a:latin typeface="+mn-lt"/>
                <a:ea typeface="+mn-ea"/>
                <a:cs typeface="+mn-cs"/>
              </a:rPr>
              <a:t> "Each module built on the previous, showing how RAG capabilities can evolve."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**Practical Focus:**</a:t>
            </a:r>
            <a:r>
              <a:rPr lang="en-GB" sz="1200" b="0" kern="1200" dirty="0">
                <a:solidFill>
                  <a:schemeClr val="tx1"/>
                </a:solidFill>
                <a:effectLst/>
                <a:latin typeface="+mn-lt"/>
                <a:ea typeface="+mn-ea"/>
                <a:cs typeface="+mn-cs"/>
              </a:rPr>
              <a:t> "Every technique we covered is production-ready and battle-tested."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**Architecture Evolution:**</a:t>
            </a:r>
            <a:r>
              <a:rPr lang="en-GB" sz="1200" b="0" kern="1200" dirty="0">
                <a:solidFill>
                  <a:schemeClr val="tx1"/>
                </a:solidFill>
                <a:effectLst/>
                <a:latin typeface="+mn-lt"/>
                <a:ea typeface="+mn-ea"/>
                <a:cs typeface="+mn-cs"/>
              </a:rPr>
              <a:t> "We've seen how RAG architectures evolve to handle increasing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**Production Readiness:**</a:t>
            </a:r>
            <a:r>
              <a:rPr lang="en-GB" sz="1200" b="0" kern="1200" dirty="0">
                <a:solidFill>
                  <a:schemeClr val="tx1"/>
                </a:solidFill>
                <a:effectLst/>
                <a:latin typeface="+mn-lt"/>
                <a:ea typeface="+mn-ea"/>
                <a:cs typeface="+mn-cs"/>
              </a:rPr>
              <a:t> "The final module focused on making these powerful systems reliable at scale."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**Evolution Path:**</a:t>
            </a:r>
            <a:r>
              <a:rPr lang="en-GB" sz="1200" b="0" kern="1200" dirty="0">
                <a:solidFill>
                  <a:schemeClr val="tx1"/>
                </a:solidFill>
                <a:effectLst/>
                <a:latin typeface="+mn-lt"/>
                <a:ea typeface="+mn-ea"/>
                <a:cs typeface="+mn-cs"/>
              </a:rPr>
              <a:t> "This diagram shows the natural evolution path for RAG systems."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Matching:**</a:t>
            </a:r>
            <a:r>
              <a:rPr lang="en-GB" sz="1200" b="0" kern="1200" dirty="0">
                <a:solidFill>
                  <a:schemeClr val="tx1"/>
                </a:solidFill>
                <a:effectLst/>
                <a:latin typeface="+mn-lt"/>
                <a:ea typeface="+mn-ea"/>
                <a:cs typeface="+mn-cs"/>
              </a:rPr>
              <a:t> "The key insight is matching architecture complexity to problem complexity."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**No Skipping:**</a:t>
            </a:r>
            <a:r>
              <a:rPr lang="en-GB" sz="1200" b="0" kern="1200" dirty="0">
                <a:solidFill>
                  <a:schemeClr val="tx1"/>
                </a:solidFill>
                <a:effectLst/>
                <a:latin typeface="+mn-lt"/>
                <a:ea typeface="+mn-ea"/>
                <a:cs typeface="+mn-cs"/>
              </a:rPr>
              <a:t> "Each stage builds essential capabilities for the next."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**Setup Importance:**</a:t>
            </a:r>
            <a:r>
              <a:rPr lang="en-GB" sz="1200" b="0" kern="1200" dirty="0">
                <a:solidFill>
                  <a:schemeClr val="tx1"/>
                </a:solidFill>
                <a:effectLst/>
                <a:latin typeface="+mn-lt"/>
                <a:ea typeface="+mn-ea"/>
                <a:cs typeface="+mn-cs"/>
              </a:rPr>
              <a:t> "This table represents years of lessons learned. Chunking strategy is often the highest-impact decision you'll make in RAG system design."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**Complexity vs. Benefit:**</a:t>
            </a:r>
            <a:r>
              <a:rPr lang="en-GB" sz="1200" b="0" kern="1200" dirty="0">
                <a:solidFill>
                  <a:schemeClr val="tx1"/>
                </a:solidFill>
                <a:effectLst/>
                <a:latin typeface="+mn-lt"/>
                <a:ea typeface="+mn-ea"/>
                <a:cs typeface="+mn-cs"/>
              </a:rPr>
              <a:t> "Notice the complexity gradient. Start simple, measure performance, then optimize based on your specific domain."</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**Preview:**</a:t>
            </a:r>
            <a:r>
              <a:rPr lang="en-GB" sz="1200" b="0" kern="1200" dirty="0">
                <a:solidFill>
                  <a:schemeClr val="tx1"/>
                </a:solidFill>
                <a:effectLst/>
                <a:latin typeface="+mn-lt"/>
                <a:ea typeface="+mn-ea"/>
                <a:cs typeface="+mn-cs"/>
              </a:rPr>
              <a:t> "In Module 4, we'll see agentic chunking in action - agents that decide how to chunk based on the intended use case."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**Decision Matrix:**</a:t>
            </a:r>
            <a:r>
              <a:rPr lang="en-GB" sz="1200" b="0" kern="1200" dirty="0">
                <a:solidFill>
                  <a:schemeClr val="tx1"/>
                </a:solidFill>
                <a:effectLst/>
                <a:latin typeface="+mn-lt"/>
                <a:ea typeface="+mn-ea"/>
                <a:cs typeface="+mn-cs"/>
              </a:rPr>
              <a:t> "Use this table to choose the right architecture for your specific use case."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**Starting Point:**</a:t>
            </a:r>
            <a:r>
              <a:rPr lang="en-GB" sz="1200" b="0" kern="1200" dirty="0">
                <a:solidFill>
                  <a:schemeClr val="tx1"/>
                </a:solidFill>
                <a:effectLst/>
                <a:latin typeface="+mn-lt"/>
                <a:ea typeface="+mn-ea"/>
                <a:cs typeface="+mn-cs"/>
              </a:rPr>
              <a:t> "Most teams should start with basic RAG + hybrid search."</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**Evolution Path:**</a:t>
            </a:r>
            <a:r>
              <a:rPr lang="en-GB" sz="1200" b="0" kern="1200" dirty="0">
                <a:solidFill>
                  <a:schemeClr val="tx1"/>
                </a:solidFill>
                <a:effectLst/>
                <a:latin typeface="+mn-lt"/>
                <a:ea typeface="+mn-ea"/>
                <a:cs typeface="+mn-cs"/>
              </a:rPr>
              <a:t> "Add complexity only when simpler approaches fail to meet requirements."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**Immediate Actions:**</a:t>
            </a:r>
            <a:r>
              <a:rPr lang="en-GB" sz="1200" b="0" kern="1200" dirty="0">
                <a:solidFill>
                  <a:schemeClr val="tx1"/>
                </a:solidFill>
                <a:effectLst/>
                <a:latin typeface="+mn-lt"/>
                <a:ea typeface="+mn-ea"/>
                <a:cs typeface="+mn-cs"/>
              </a:rPr>
              <a:t> "These five steps will get you started immediately."</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**Measurement First:**</a:t>
            </a:r>
            <a:r>
              <a:rPr lang="en-GB" sz="1200" b="0" kern="1200" dirty="0">
                <a:solidFill>
                  <a:schemeClr val="tx1"/>
                </a:solidFill>
                <a:effectLst/>
                <a:latin typeface="+mn-lt"/>
                <a:ea typeface="+mn-ea"/>
                <a:cs typeface="+mn-cs"/>
              </a:rPr>
              <a:t> "Start by measuring your current system's performance."</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**Quick Wins:**</a:t>
            </a:r>
            <a:r>
              <a:rPr lang="en-GB" sz="1200" b="0" kern="1200" dirty="0">
                <a:solidFill>
                  <a:schemeClr val="tx1"/>
                </a:solidFill>
                <a:effectLst/>
                <a:latin typeface="+mn-lt"/>
                <a:ea typeface="+mn-ea"/>
                <a:cs typeface="+mn-cs"/>
              </a:rPr>
              <a:t> "Hybrid search and re-ranking provide immediate improvements."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**Foundation Building:**</a:t>
            </a:r>
            <a:r>
              <a:rPr lang="en-GB" sz="1200" b="0" kern="1200" dirty="0">
                <a:solidFill>
                  <a:schemeClr val="tx1"/>
                </a:solidFill>
                <a:effectLst/>
                <a:latin typeface="+mn-lt"/>
                <a:ea typeface="+mn-ea"/>
                <a:cs typeface="+mn-cs"/>
              </a:rPr>
              <a:t> "Evaluation and monitoring are foundational investments."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**Further Learning:**</a:t>
            </a:r>
            <a:r>
              <a:rPr lang="en-GB" sz="1200" b="0" kern="1200" dirty="0">
                <a:solidFill>
                  <a:schemeClr val="tx1"/>
                </a:solidFill>
                <a:effectLst/>
                <a:latin typeface="+mn-lt"/>
                <a:ea typeface="+mn-ea"/>
                <a:cs typeface="+mn-cs"/>
              </a:rPr>
              <a:t> "These resources will help you dive deeper into specific topics."</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**Academic Foundation:**</a:t>
            </a:r>
            <a:r>
              <a:rPr lang="en-GB" sz="1200" b="0" kern="1200" dirty="0">
                <a:solidFill>
                  <a:schemeClr val="tx1"/>
                </a:solidFill>
                <a:effectLst/>
                <a:latin typeface="+mn-lt"/>
                <a:ea typeface="+mn-ea"/>
                <a:cs typeface="+mn-cs"/>
              </a:rPr>
              <a:t> "The key papers provide theoretical grounding."</a:t>
            </a:r>
          </a:p>
          <a:p>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**Practical Tools:**</a:t>
            </a:r>
            <a:r>
              <a:rPr lang="en-GB" sz="1200" b="0" kern="1200" dirty="0">
                <a:solidFill>
                  <a:schemeClr val="tx1"/>
                </a:solidFill>
                <a:effectLst/>
                <a:latin typeface="+mn-lt"/>
                <a:ea typeface="+mn-ea"/>
                <a:cs typeface="+mn-cs"/>
              </a:rPr>
              <a:t> "The frameworks enable immediate implementation."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6ABD7E-3F27-66CC-CDB8-CD36E2F2DF5B}"/>
              </a:ext>
            </a:extLst>
          </p:cNvPr>
          <p:cNvSpPr>
            <a:spLocks noGrp="1"/>
          </p:cNvSpPr>
          <p:nvPr>
            <p:ph type="dt" sz="half" idx="10"/>
          </p:nvPr>
        </p:nvSpPr>
        <p:spPr/>
        <p:txBody>
          <a:bodyPr/>
          <a:lstStyle/>
          <a:p>
            <a:fld id="{5BCAD085-E8A6-8845-BD4E-CB4CCA059FC4}" type="datetimeFigureOut">
              <a:rPr lang="en-US" smtClean="0"/>
              <a:t>11/5/2025</a:t>
            </a:fld>
            <a:endParaRPr lang="en-US"/>
          </a:p>
        </p:txBody>
      </p:sp>
      <p:sp>
        <p:nvSpPr>
          <p:cNvPr id="3" name="Footer Placeholder 2">
            <a:extLst>
              <a:ext uri="{FF2B5EF4-FFF2-40B4-BE49-F238E27FC236}">
                <a16:creationId xmlns:a16="http://schemas.microsoft.com/office/drawing/2014/main" id="{682B9094-E058-9FEF-E8B8-440FAF5E7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3B740C-9311-F9FC-C02A-F1984028E7A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782409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acebookresearch/detr"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github.com/AI4Chem/ChemVlm" TargetMode="External"/><Relationship Id="rId5" Type="http://schemas.openxmlformats.org/officeDocument/2006/relationships/hyperlink" Target="https://huggingface.co/google/deplot" TargetMode="External"/><Relationship Id="rId4" Type="http://schemas.openxmlformats.org/officeDocument/2006/relationships/hyperlink" Target="https://facebookresearch.github.io/nouga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500"/>
              </a:spcAft>
              <a:defRPr sz="5400" b="1">
                <a:solidFill>
                  <a:srgbClr val="2C3E50"/>
                </a:solidFill>
              </a:defRPr>
            </a:pPr>
            <a:r>
              <a:rPr lang="en-US" sz="6100" kern="1200">
                <a:solidFill>
                  <a:schemeClr val="tx1"/>
                </a:solidFill>
                <a:latin typeface="+mj-lt"/>
                <a:ea typeface="+mj-ea"/>
                <a:cs typeface="+mj-cs"/>
              </a:rPr>
              <a:t>Mastering RAG: Advanced Architectures &amp; Optimization</a:t>
            </a:r>
          </a:p>
        </p:txBody>
      </p:sp>
      <p:sp>
        <p:nvSpPr>
          <p:cNvPr id="3" name="TextBox 2"/>
          <p:cNvSpPr txBox="1"/>
          <p:nvPr/>
        </p:nvSpPr>
        <p:spPr>
          <a:xfrm>
            <a:off x="1966912" y="5645150"/>
            <a:ext cx="8258176" cy="631825"/>
          </a:xfrm>
          <a:prstGeom prst="rect">
            <a:avLst/>
          </a:prstGeom>
        </p:spPr>
        <p:txBody>
          <a:bodyPr vert="horz" lIns="91440" tIns="45720" rIns="91440" bIns="45720" rtlCol="0" anchor="ctr">
            <a:normAutofit/>
          </a:bodyPr>
          <a:lstStyle/>
          <a:p>
            <a:pPr algn="ctr">
              <a:lnSpc>
                <a:spcPct val="90000"/>
              </a:lnSpc>
              <a:spcBef>
                <a:spcPts val="1000"/>
              </a:spcBef>
              <a:defRPr sz="3600">
                <a:solidFill>
                  <a:srgbClr val="3498DB"/>
                </a:solidFill>
              </a:defRPr>
            </a:pPr>
            <a:r>
              <a:rPr lang="en-US" sz="2800" kern="1200">
                <a:solidFill>
                  <a:schemeClr val="tx1"/>
                </a:solidFill>
                <a:latin typeface="+mn-lt"/>
                <a:ea typeface="+mn-ea"/>
                <a:cs typeface="+mn-cs"/>
              </a:rPr>
              <a:t>A Half-Day Intensive Workshop</a:t>
            </a:r>
          </a:p>
        </p:txBody>
      </p:sp>
      <p:sp>
        <p:nvSpPr>
          <p:cNvPr id="16" name="Rectangle 1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5069693" y="4572000"/>
            <a:ext cx="2052614" cy="400110"/>
          </a:xfrm>
          <a:prstGeom prst="rect">
            <a:avLst/>
          </a:prstGeom>
          <a:noFill/>
        </p:spPr>
        <p:txBody>
          <a:bodyPr wrap="none">
            <a:spAutoFit/>
          </a:bodyPr>
          <a:lstStyle/>
          <a:p>
            <a:pPr algn="ctr">
              <a:spcAft>
                <a:spcPts val="500"/>
              </a:spcAft>
              <a:defRPr sz="2400"/>
            </a:pPr>
            <a:r>
              <a:rPr lang="en-GB" sz="2000" b="1" dirty="0"/>
              <a:t>Duration:</a:t>
            </a:r>
            <a:r>
              <a:rPr lang="en-GB" sz="2000" dirty="0"/>
              <a:t> 4 Hours</a:t>
            </a:r>
          </a:p>
        </p:txBody>
      </p:sp>
      <p:sp>
        <p:nvSpPr>
          <p:cNvPr id="5" name="TextBox 4"/>
          <p:cNvSpPr txBox="1"/>
          <p:nvPr/>
        </p:nvSpPr>
        <p:spPr>
          <a:xfrm>
            <a:off x="4067496" y="5029200"/>
            <a:ext cx="4057008" cy="400110"/>
          </a:xfrm>
          <a:prstGeom prst="rect">
            <a:avLst/>
          </a:prstGeom>
          <a:noFill/>
        </p:spPr>
        <p:txBody>
          <a:bodyPr wrap="none">
            <a:spAutoFit/>
          </a:bodyPr>
          <a:lstStyle/>
          <a:p>
            <a:pPr algn="ctr">
              <a:spcAft>
                <a:spcPts val="500"/>
              </a:spcAft>
              <a:defRPr sz="2400"/>
            </a:pPr>
            <a:r>
              <a:rPr lang="en-GB" sz="2000" b="1" dirty="0"/>
              <a:t>Target:</a:t>
            </a:r>
            <a:r>
              <a:rPr lang="en-GB" sz="2000" dirty="0"/>
              <a:t> AI Engineers &amp; Data Scientists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6957610" cy="605230"/>
          </a:xfrm>
          <a:prstGeom prst="rect">
            <a:avLst/>
          </a:prstGeom>
          <a:noFill/>
        </p:spPr>
        <p:txBody>
          <a:bodyPr wrap="none">
            <a:spAutoFit/>
          </a:bodyPr>
          <a:lstStyle/>
          <a:p>
            <a:pPr>
              <a:defRPr sz="4000" b="1">
                <a:solidFill>
                  <a:srgbClr val="2C3E50"/>
                </a:solidFill>
              </a:defRPr>
            </a:pPr>
            <a:r>
              <a:rPr sz="3333"/>
              <a:t>Phase 2: Retrieval Methods Compared</a:t>
            </a:r>
          </a:p>
        </p:txBody>
      </p:sp>
      <p:sp>
        <p:nvSpPr>
          <p:cNvPr id="3" name="TextBox 2"/>
          <p:cNvSpPr txBox="1"/>
          <p:nvPr/>
        </p:nvSpPr>
        <p:spPr>
          <a:xfrm>
            <a:off x="381000" y="914400"/>
            <a:ext cx="5823858" cy="707886"/>
          </a:xfrm>
          <a:prstGeom prst="rect">
            <a:avLst/>
          </a:prstGeom>
          <a:noFill/>
        </p:spPr>
        <p:txBody>
          <a:bodyPr wrap="square">
            <a:spAutoFit/>
          </a:bodyPr>
          <a:lstStyle/>
          <a:p>
            <a:endParaRPr sz="2000" dirty="0"/>
          </a:p>
          <a:p>
            <a:pPr>
              <a:spcAft>
                <a:spcPts val="667"/>
              </a:spcAft>
              <a:defRPr sz="2000"/>
            </a:pPr>
            <a:r>
              <a:rPr sz="2000" dirty="0"/>
              <a:t>The Evolution: </a:t>
            </a:r>
            <a:r>
              <a:rPr sz="2000" b="1" dirty="0"/>
              <a:t>Sparse → Dense → Hybrid</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15</a:t>
            </a:r>
          </a:p>
        </p:txBody>
      </p:sp>
      <p:pic>
        <p:nvPicPr>
          <p:cNvPr id="6" name="Picture 5" descr="A diagram of a method&#10;&#10;AI-generated content may be incorrect.">
            <a:extLst>
              <a:ext uri="{FF2B5EF4-FFF2-40B4-BE49-F238E27FC236}">
                <a16:creationId xmlns:a16="http://schemas.microsoft.com/office/drawing/2014/main" id="{A49D7C73-8503-14A6-7ADB-B72E10C9D191}"/>
              </a:ext>
            </a:extLst>
          </p:cNvPr>
          <p:cNvPicPr>
            <a:picLocks noChangeAspect="1"/>
          </p:cNvPicPr>
          <p:nvPr/>
        </p:nvPicPr>
        <p:blipFill>
          <a:blip r:embed="rId3"/>
          <a:srcRect l="435" t="1571" r="1"/>
          <a:stretch>
            <a:fillRect/>
          </a:stretch>
        </p:blipFill>
        <p:spPr>
          <a:xfrm>
            <a:off x="959923" y="2136570"/>
            <a:ext cx="9518586" cy="43404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7370800" cy="605230"/>
          </a:xfrm>
          <a:prstGeom prst="rect">
            <a:avLst/>
          </a:prstGeom>
          <a:noFill/>
        </p:spPr>
        <p:txBody>
          <a:bodyPr wrap="none">
            <a:spAutoFit/>
          </a:bodyPr>
          <a:lstStyle/>
          <a:p>
            <a:pPr>
              <a:defRPr sz="4000" b="1">
                <a:solidFill>
                  <a:srgbClr val="2C3E50"/>
                </a:solidFill>
              </a:defRPr>
            </a:pPr>
            <a:r>
              <a:rPr sz="3333" dirty="0"/>
              <a:t>Hybrid Search: Performance Comparison</a:t>
            </a:r>
          </a:p>
        </p:txBody>
      </p:sp>
      <p:sp>
        <p:nvSpPr>
          <p:cNvPr id="3" name="TextBox 2"/>
          <p:cNvSpPr txBox="1"/>
          <p:nvPr/>
        </p:nvSpPr>
        <p:spPr>
          <a:xfrm>
            <a:off x="487782" y="4747330"/>
            <a:ext cx="10587508" cy="1195199"/>
          </a:xfrm>
          <a:custGeom>
            <a:avLst/>
            <a:gdLst>
              <a:gd name="csX0" fmla="*/ 0 w 10587508"/>
              <a:gd name="csY0" fmla="*/ 0 h 1195199"/>
              <a:gd name="csX1" fmla="*/ 482320 w 10587508"/>
              <a:gd name="csY1" fmla="*/ 0 h 1195199"/>
              <a:gd name="csX2" fmla="*/ 1282265 w 10587508"/>
              <a:gd name="csY2" fmla="*/ 0 h 1195199"/>
              <a:gd name="csX3" fmla="*/ 1976335 w 10587508"/>
              <a:gd name="csY3" fmla="*/ 0 h 1195199"/>
              <a:gd name="csX4" fmla="*/ 2246904 w 10587508"/>
              <a:gd name="csY4" fmla="*/ 0 h 1195199"/>
              <a:gd name="csX5" fmla="*/ 2623349 w 10587508"/>
              <a:gd name="csY5" fmla="*/ 0 h 1195199"/>
              <a:gd name="csX6" fmla="*/ 3423294 w 10587508"/>
              <a:gd name="csY6" fmla="*/ 0 h 1195199"/>
              <a:gd name="csX7" fmla="*/ 4011489 w 10587508"/>
              <a:gd name="csY7" fmla="*/ 0 h 1195199"/>
              <a:gd name="csX8" fmla="*/ 4282059 w 10587508"/>
              <a:gd name="csY8" fmla="*/ 0 h 1195199"/>
              <a:gd name="csX9" fmla="*/ 4658504 w 10587508"/>
              <a:gd name="csY9" fmla="*/ 0 h 1195199"/>
              <a:gd name="csX10" fmla="*/ 5458449 w 10587508"/>
              <a:gd name="csY10" fmla="*/ 0 h 1195199"/>
              <a:gd name="csX11" fmla="*/ 5940768 w 10587508"/>
              <a:gd name="csY11" fmla="*/ 0 h 1195199"/>
              <a:gd name="csX12" fmla="*/ 6317213 w 10587508"/>
              <a:gd name="csY12" fmla="*/ 0 h 1195199"/>
              <a:gd name="csX13" fmla="*/ 6905408 w 10587508"/>
              <a:gd name="csY13" fmla="*/ 0 h 1195199"/>
              <a:gd name="csX14" fmla="*/ 7175978 w 10587508"/>
              <a:gd name="csY14" fmla="*/ 0 h 1195199"/>
              <a:gd name="csX15" fmla="*/ 7764173 w 10587508"/>
              <a:gd name="csY15" fmla="*/ 0 h 1195199"/>
              <a:gd name="csX16" fmla="*/ 8140617 w 10587508"/>
              <a:gd name="csY16" fmla="*/ 0 h 1195199"/>
              <a:gd name="csX17" fmla="*/ 8622937 w 10587508"/>
              <a:gd name="csY17" fmla="*/ 0 h 1195199"/>
              <a:gd name="csX18" fmla="*/ 8893507 w 10587508"/>
              <a:gd name="csY18" fmla="*/ 0 h 1195199"/>
              <a:gd name="csX19" fmla="*/ 9375827 w 10587508"/>
              <a:gd name="csY19" fmla="*/ 0 h 1195199"/>
              <a:gd name="csX20" fmla="*/ 9858146 w 10587508"/>
              <a:gd name="csY20" fmla="*/ 0 h 1195199"/>
              <a:gd name="csX21" fmla="*/ 10587508 w 10587508"/>
              <a:gd name="csY21" fmla="*/ 0 h 1195199"/>
              <a:gd name="csX22" fmla="*/ 10587508 w 10587508"/>
              <a:gd name="csY22" fmla="*/ 609551 h 1195199"/>
              <a:gd name="csX23" fmla="*/ 10587508 w 10587508"/>
              <a:gd name="csY23" fmla="*/ 1195199 h 1195199"/>
              <a:gd name="csX24" fmla="*/ 10316938 w 10587508"/>
              <a:gd name="csY24" fmla="*/ 1195199 h 1195199"/>
              <a:gd name="csX25" fmla="*/ 9940494 w 10587508"/>
              <a:gd name="csY25" fmla="*/ 1195199 h 1195199"/>
              <a:gd name="csX26" fmla="*/ 9140549 w 10587508"/>
              <a:gd name="csY26" fmla="*/ 1195199 h 1195199"/>
              <a:gd name="csX27" fmla="*/ 8552354 w 10587508"/>
              <a:gd name="csY27" fmla="*/ 1195199 h 1195199"/>
              <a:gd name="csX28" fmla="*/ 8175909 w 10587508"/>
              <a:gd name="csY28" fmla="*/ 1195199 h 1195199"/>
              <a:gd name="csX29" fmla="*/ 7481839 w 10587508"/>
              <a:gd name="csY29" fmla="*/ 1195199 h 1195199"/>
              <a:gd name="csX30" fmla="*/ 6999519 w 10587508"/>
              <a:gd name="csY30" fmla="*/ 1195199 h 1195199"/>
              <a:gd name="csX31" fmla="*/ 6305449 w 10587508"/>
              <a:gd name="csY31" fmla="*/ 1195199 h 1195199"/>
              <a:gd name="csX32" fmla="*/ 5929004 w 10587508"/>
              <a:gd name="csY32" fmla="*/ 1195199 h 1195199"/>
              <a:gd name="csX33" fmla="*/ 5234935 w 10587508"/>
              <a:gd name="csY33" fmla="*/ 1195199 h 1195199"/>
              <a:gd name="csX34" fmla="*/ 4858490 w 10587508"/>
              <a:gd name="csY34" fmla="*/ 1195199 h 1195199"/>
              <a:gd name="csX35" fmla="*/ 4376170 w 10587508"/>
              <a:gd name="csY35" fmla="*/ 1195199 h 1195199"/>
              <a:gd name="csX36" fmla="*/ 3999725 w 10587508"/>
              <a:gd name="csY36" fmla="*/ 1195199 h 1195199"/>
              <a:gd name="csX37" fmla="*/ 3729156 w 10587508"/>
              <a:gd name="csY37" fmla="*/ 1195199 h 1195199"/>
              <a:gd name="csX38" fmla="*/ 3458586 w 10587508"/>
              <a:gd name="csY38" fmla="*/ 1195199 h 1195199"/>
              <a:gd name="csX39" fmla="*/ 2658641 w 10587508"/>
              <a:gd name="csY39" fmla="*/ 1195199 h 1195199"/>
              <a:gd name="csX40" fmla="*/ 2070446 w 10587508"/>
              <a:gd name="csY40" fmla="*/ 1195199 h 1195199"/>
              <a:gd name="csX41" fmla="*/ 1588126 w 10587508"/>
              <a:gd name="csY41" fmla="*/ 1195199 h 1195199"/>
              <a:gd name="csX42" fmla="*/ 1317557 w 10587508"/>
              <a:gd name="csY42" fmla="*/ 1195199 h 1195199"/>
              <a:gd name="csX43" fmla="*/ 517612 w 10587508"/>
              <a:gd name="csY43" fmla="*/ 1195199 h 1195199"/>
              <a:gd name="csX44" fmla="*/ 0 w 10587508"/>
              <a:gd name="csY44" fmla="*/ 1195199 h 1195199"/>
              <a:gd name="csX45" fmla="*/ 0 w 10587508"/>
              <a:gd name="csY45" fmla="*/ 609551 h 1195199"/>
              <a:gd name="csX46" fmla="*/ 0 w 10587508"/>
              <a:gd name="csY46" fmla="*/ 0 h 119519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Lst>
            <a:rect l="l" t="t" r="r" b="b"/>
            <a:pathLst>
              <a:path w="10587508" h="1195199" fill="none" extrusionOk="0">
                <a:moveTo>
                  <a:pt x="0" y="0"/>
                </a:moveTo>
                <a:cubicBezTo>
                  <a:pt x="186293" y="-25752"/>
                  <a:pt x="327106" y="52320"/>
                  <a:pt x="482320" y="0"/>
                </a:cubicBezTo>
                <a:cubicBezTo>
                  <a:pt x="637534" y="-52320"/>
                  <a:pt x="910508" y="1181"/>
                  <a:pt x="1282265" y="0"/>
                </a:cubicBezTo>
                <a:cubicBezTo>
                  <a:pt x="1654023" y="-1181"/>
                  <a:pt x="1674694" y="51765"/>
                  <a:pt x="1976335" y="0"/>
                </a:cubicBezTo>
                <a:cubicBezTo>
                  <a:pt x="2277976" y="-51765"/>
                  <a:pt x="2118196" y="29468"/>
                  <a:pt x="2246904" y="0"/>
                </a:cubicBezTo>
                <a:cubicBezTo>
                  <a:pt x="2375612" y="-29468"/>
                  <a:pt x="2471288" y="4836"/>
                  <a:pt x="2623349" y="0"/>
                </a:cubicBezTo>
                <a:cubicBezTo>
                  <a:pt x="2775410" y="-4836"/>
                  <a:pt x="3059412" y="85542"/>
                  <a:pt x="3423294" y="0"/>
                </a:cubicBezTo>
                <a:cubicBezTo>
                  <a:pt x="3787177" y="-85542"/>
                  <a:pt x="3750403" y="62427"/>
                  <a:pt x="4011489" y="0"/>
                </a:cubicBezTo>
                <a:cubicBezTo>
                  <a:pt x="4272575" y="-62427"/>
                  <a:pt x="4163467" y="24772"/>
                  <a:pt x="4282059" y="0"/>
                </a:cubicBezTo>
                <a:cubicBezTo>
                  <a:pt x="4400651" y="-24772"/>
                  <a:pt x="4554377" y="38525"/>
                  <a:pt x="4658504" y="0"/>
                </a:cubicBezTo>
                <a:cubicBezTo>
                  <a:pt x="4762632" y="-38525"/>
                  <a:pt x="5242709" y="94276"/>
                  <a:pt x="5458449" y="0"/>
                </a:cubicBezTo>
                <a:cubicBezTo>
                  <a:pt x="5674190" y="-94276"/>
                  <a:pt x="5764176" y="50413"/>
                  <a:pt x="5940768" y="0"/>
                </a:cubicBezTo>
                <a:cubicBezTo>
                  <a:pt x="6117360" y="-50413"/>
                  <a:pt x="6157327" y="3563"/>
                  <a:pt x="6317213" y="0"/>
                </a:cubicBezTo>
                <a:cubicBezTo>
                  <a:pt x="6477099" y="-3563"/>
                  <a:pt x="6689861" y="37813"/>
                  <a:pt x="6905408" y="0"/>
                </a:cubicBezTo>
                <a:cubicBezTo>
                  <a:pt x="7120955" y="-37813"/>
                  <a:pt x="7053857" y="8434"/>
                  <a:pt x="7175978" y="0"/>
                </a:cubicBezTo>
                <a:cubicBezTo>
                  <a:pt x="7298099" y="-8434"/>
                  <a:pt x="7628264" y="4720"/>
                  <a:pt x="7764173" y="0"/>
                </a:cubicBezTo>
                <a:cubicBezTo>
                  <a:pt x="7900083" y="-4720"/>
                  <a:pt x="7986787" y="7726"/>
                  <a:pt x="8140617" y="0"/>
                </a:cubicBezTo>
                <a:cubicBezTo>
                  <a:pt x="8294447" y="-7726"/>
                  <a:pt x="8521180" y="49831"/>
                  <a:pt x="8622937" y="0"/>
                </a:cubicBezTo>
                <a:cubicBezTo>
                  <a:pt x="8724694" y="-49831"/>
                  <a:pt x="8780102" y="24857"/>
                  <a:pt x="8893507" y="0"/>
                </a:cubicBezTo>
                <a:cubicBezTo>
                  <a:pt x="9006912" y="-24857"/>
                  <a:pt x="9257373" y="50883"/>
                  <a:pt x="9375827" y="0"/>
                </a:cubicBezTo>
                <a:cubicBezTo>
                  <a:pt x="9494281" y="-50883"/>
                  <a:pt x="9666227" y="51467"/>
                  <a:pt x="9858146" y="0"/>
                </a:cubicBezTo>
                <a:cubicBezTo>
                  <a:pt x="10050065" y="-51467"/>
                  <a:pt x="10316740" y="52438"/>
                  <a:pt x="10587508" y="0"/>
                </a:cubicBezTo>
                <a:cubicBezTo>
                  <a:pt x="10619745" y="136667"/>
                  <a:pt x="10536634" y="378053"/>
                  <a:pt x="10587508" y="609551"/>
                </a:cubicBezTo>
                <a:cubicBezTo>
                  <a:pt x="10638382" y="841049"/>
                  <a:pt x="10553538" y="1009286"/>
                  <a:pt x="10587508" y="1195199"/>
                </a:cubicBezTo>
                <a:cubicBezTo>
                  <a:pt x="10488571" y="1209276"/>
                  <a:pt x="10403953" y="1189612"/>
                  <a:pt x="10316938" y="1195199"/>
                </a:cubicBezTo>
                <a:cubicBezTo>
                  <a:pt x="10229923" y="1200786"/>
                  <a:pt x="10020188" y="1156213"/>
                  <a:pt x="9940494" y="1195199"/>
                </a:cubicBezTo>
                <a:cubicBezTo>
                  <a:pt x="9860800" y="1234185"/>
                  <a:pt x="9390258" y="1136905"/>
                  <a:pt x="9140549" y="1195199"/>
                </a:cubicBezTo>
                <a:cubicBezTo>
                  <a:pt x="8890840" y="1253493"/>
                  <a:pt x="8801681" y="1163003"/>
                  <a:pt x="8552354" y="1195199"/>
                </a:cubicBezTo>
                <a:cubicBezTo>
                  <a:pt x="8303028" y="1227395"/>
                  <a:pt x="8285453" y="1179649"/>
                  <a:pt x="8175909" y="1195199"/>
                </a:cubicBezTo>
                <a:cubicBezTo>
                  <a:pt x="8066366" y="1210749"/>
                  <a:pt x="7649278" y="1126020"/>
                  <a:pt x="7481839" y="1195199"/>
                </a:cubicBezTo>
                <a:cubicBezTo>
                  <a:pt x="7314400" y="1264378"/>
                  <a:pt x="7148439" y="1163395"/>
                  <a:pt x="6999519" y="1195199"/>
                </a:cubicBezTo>
                <a:cubicBezTo>
                  <a:pt x="6850599" y="1227003"/>
                  <a:pt x="6489643" y="1162242"/>
                  <a:pt x="6305449" y="1195199"/>
                </a:cubicBezTo>
                <a:cubicBezTo>
                  <a:pt x="6121255" y="1228156"/>
                  <a:pt x="6037813" y="1166736"/>
                  <a:pt x="5929004" y="1195199"/>
                </a:cubicBezTo>
                <a:cubicBezTo>
                  <a:pt x="5820195" y="1223662"/>
                  <a:pt x="5527427" y="1185038"/>
                  <a:pt x="5234935" y="1195199"/>
                </a:cubicBezTo>
                <a:cubicBezTo>
                  <a:pt x="4942443" y="1205360"/>
                  <a:pt x="4969811" y="1185192"/>
                  <a:pt x="4858490" y="1195199"/>
                </a:cubicBezTo>
                <a:cubicBezTo>
                  <a:pt x="4747169" y="1205206"/>
                  <a:pt x="4543219" y="1193739"/>
                  <a:pt x="4376170" y="1195199"/>
                </a:cubicBezTo>
                <a:cubicBezTo>
                  <a:pt x="4209121" y="1196659"/>
                  <a:pt x="4179418" y="1192574"/>
                  <a:pt x="3999725" y="1195199"/>
                </a:cubicBezTo>
                <a:cubicBezTo>
                  <a:pt x="3820033" y="1197824"/>
                  <a:pt x="3814940" y="1182870"/>
                  <a:pt x="3729156" y="1195199"/>
                </a:cubicBezTo>
                <a:cubicBezTo>
                  <a:pt x="3643372" y="1207528"/>
                  <a:pt x="3564639" y="1178101"/>
                  <a:pt x="3458586" y="1195199"/>
                </a:cubicBezTo>
                <a:cubicBezTo>
                  <a:pt x="3352533" y="1212297"/>
                  <a:pt x="2905306" y="1100305"/>
                  <a:pt x="2658641" y="1195199"/>
                </a:cubicBezTo>
                <a:cubicBezTo>
                  <a:pt x="2411977" y="1290093"/>
                  <a:pt x="2278829" y="1170052"/>
                  <a:pt x="2070446" y="1195199"/>
                </a:cubicBezTo>
                <a:cubicBezTo>
                  <a:pt x="1862063" y="1220346"/>
                  <a:pt x="1820088" y="1151487"/>
                  <a:pt x="1588126" y="1195199"/>
                </a:cubicBezTo>
                <a:cubicBezTo>
                  <a:pt x="1356164" y="1238911"/>
                  <a:pt x="1429653" y="1183245"/>
                  <a:pt x="1317557" y="1195199"/>
                </a:cubicBezTo>
                <a:cubicBezTo>
                  <a:pt x="1205461" y="1207153"/>
                  <a:pt x="842751" y="1134381"/>
                  <a:pt x="517612" y="1195199"/>
                </a:cubicBezTo>
                <a:cubicBezTo>
                  <a:pt x="192473" y="1256017"/>
                  <a:pt x="151552" y="1139266"/>
                  <a:pt x="0" y="1195199"/>
                </a:cubicBezTo>
                <a:cubicBezTo>
                  <a:pt x="-51363" y="968196"/>
                  <a:pt x="46954" y="859007"/>
                  <a:pt x="0" y="609551"/>
                </a:cubicBezTo>
                <a:cubicBezTo>
                  <a:pt x="-46954" y="360095"/>
                  <a:pt x="36283" y="169394"/>
                  <a:pt x="0" y="0"/>
                </a:cubicBezTo>
                <a:close/>
              </a:path>
              <a:path w="10587508" h="1195199" stroke="0" extrusionOk="0">
                <a:moveTo>
                  <a:pt x="0" y="0"/>
                </a:moveTo>
                <a:cubicBezTo>
                  <a:pt x="174129" y="-9306"/>
                  <a:pt x="430957" y="52490"/>
                  <a:pt x="588195" y="0"/>
                </a:cubicBezTo>
                <a:cubicBezTo>
                  <a:pt x="745434" y="-52490"/>
                  <a:pt x="775316" y="23189"/>
                  <a:pt x="858765" y="0"/>
                </a:cubicBezTo>
                <a:cubicBezTo>
                  <a:pt x="942214" y="-23189"/>
                  <a:pt x="1108416" y="48792"/>
                  <a:pt x="1341084" y="0"/>
                </a:cubicBezTo>
                <a:cubicBezTo>
                  <a:pt x="1573752" y="-48792"/>
                  <a:pt x="1739474" y="30069"/>
                  <a:pt x="1929279" y="0"/>
                </a:cubicBezTo>
                <a:cubicBezTo>
                  <a:pt x="2119084" y="-30069"/>
                  <a:pt x="2256743" y="16092"/>
                  <a:pt x="2517474" y="0"/>
                </a:cubicBezTo>
                <a:cubicBezTo>
                  <a:pt x="2778206" y="-16092"/>
                  <a:pt x="2853473" y="57349"/>
                  <a:pt x="3105669" y="0"/>
                </a:cubicBezTo>
                <a:cubicBezTo>
                  <a:pt x="3357865" y="-57349"/>
                  <a:pt x="3553977" y="55963"/>
                  <a:pt x="3905614" y="0"/>
                </a:cubicBezTo>
                <a:cubicBezTo>
                  <a:pt x="4257252" y="-55963"/>
                  <a:pt x="4238623" y="31986"/>
                  <a:pt x="4387934" y="0"/>
                </a:cubicBezTo>
                <a:cubicBezTo>
                  <a:pt x="4537245" y="-31986"/>
                  <a:pt x="4825191" y="33294"/>
                  <a:pt x="5082004" y="0"/>
                </a:cubicBezTo>
                <a:cubicBezTo>
                  <a:pt x="5338817" y="-33294"/>
                  <a:pt x="5354944" y="43183"/>
                  <a:pt x="5564324" y="0"/>
                </a:cubicBezTo>
                <a:cubicBezTo>
                  <a:pt x="5773704" y="-43183"/>
                  <a:pt x="5703194" y="14996"/>
                  <a:pt x="5834893" y="0"/>
                </a:cubicBezTo>
                <a:cubicBezTo>
                  <a:pt x="5966592" y="-14996"/>
                  <a:pt x="6433215" y="71411"/>
                  <a:pt x="6634838" y="0"/>
                </a:cubicBezTo>
                <a:cubicBezTo>
                  <a:pt x="6836462" y="-71411"/>
                  <a:pt x="6940150" y="306"/>
                  <a:pt x="7117158" y="0"/>
                </a:cubicBezTo>
                <a:cubicBezTo>
                  <a:pt x="7294166" y="-306"/>
                  <a:pt x="7397224" y="7153"/>
                  <a:pt x="7493603" y="0"/>
                </a:cubicBezTo>
                <a:cubicBezTo>
                  <a:pt x="7589983" y="-7153"/>
                  <a:pt x="7722984" y="35295"/>
                  <a:pt x="7870048" y="0"/>
                </a:cubicBezTo>
                <a:cubicBezTo>
                  <a:pt x="8017112" y="-35295"/>
                  <a:pt x="8332590" y="37426"/>
                  <a:pt x="8564118" y="0"/>
                </a:cubicBezTo>
                <a:cubicBezTo>
                  <a:pt x="8795646" y="-37426"/>
                  <a:pt x="8709873" y="22080"/>
                  <a:pt x="8834687" y="0"/>
                </a:cubicBezTo>
                <a:cubicBezTo>
                  <a:pt x="8959501" y="-22080"/>
                  <a:pt x="9294324" y="21506"/>
                  <a:pt x="9422882" y="0"/>
                </a:cubicBezTo>
                <a:cubicBezTo>
                  <a:pt x="9551441" y="-21506"/>
                  <a:pt x="9766117" y="59085"/>
                  <a:pt x="10011077" y="0"/>
                </a:cubicBezTo>
                <a:cubicBezTo>
                  <a:pt x="10256037" y="-59085"/>
                  <a:pt x="10352327" y="54271"/>
                  <a:pt x="10587508" y="0"/>
                </a:cubicBezTo>
                <a:cubicBezTo>
                  <a:pt x="10637568" y="245323"/>
                  <a:pt x="10583203" y="332370"/>
                  <a:pt x="10587508" y="585648"/>
                </a:cubicBezTo>
                <a:cubicBezTo>
                  <a:pt x="10591813" y="838926"/>
                  <a:pt x="10535340" y="1006314"/>
                  <a:pt x="10587508" y="1195199"/>
                </a:cubicBezTo>
                <a:cubicBezTo>
                  <a:pt x="10395820" y="1246949"/>
                  <a:pt x="10265343" y="1183917"/>
                  <a:pt x="9999313" y="1195199"/>
                </a:cubicBezTo>
                <a:cubicBezTo>
                  <a:pt x="9733284" y="1206481"/>
                  <a:pt x="9831426" y="1191566"/>
                  <a:pt x="9728743" y="1195199"/>
                </a:cubicBezTo>
                <a:cubicBezTo>
                  <a:pt x="9626060" y="1198832"/>
                  <a:pt x="9590783" y="1168674"/>
                  <a:pt x="9458174" y="1195199"/>
                </a:cubicBezTo>
                <a:cubicBezTo>
                  <a:pt x="9325565" y="1221724"/>
                  <a:pt x="9264351" y="1165291"/>
                  <a:pt x="9081729" y="1195199"/>
                </a:cubicBezTo>
                <a:cubicBezTo>
                  <a:pt x="8899108" y="1225107"/>
                  <a:pt x="8702296" y="1166561"/>
                  <a:pt x="8599409" y="1195199"/>
                </a:cubicBezTo>
                <a:cubicBezTo>
                  <a:pt x="8496522" y="1223837"/>
                  <a:pt x="8421673" y="1180283"/>
                  <a:pt x="8328840" y="1195199"/>
                </a:cubicBezTo>
                <a:cubicBezTo>
                  <a:pt x="8236007" y="1210115"/>
                  <a:pt x="7940772" y="1188712"/>
                  <a:pt x="7740645" y="1195199"/>
                </a:cubicBezTo>
                <a:cubicBezTo>
                  <a:pt x="7540518" y="1201686"/>
                  <a:pt x="7468377" y="1151840"/>
                  <a:pt x="7364200" y="1195199"/>
                </a:cubicBezTo>
                <a:cubicBezTo>
                  <a:pt x="7260024" y="1238558"/>
                  <a:pt x="7220310" y="1182070"/>
                  <a:pt x="7093630" y="1195199"/>
                </a:cubicBezTo>
                <a:cubicBezTo>
                  <a:pt x="6966950" y="1208328"/>
                  <a:pt x="6879358" y="1164618"/>
                  <a:pt x="6823061" y="1195199"/>
                </a:cubicBezTo>
                <a:cubicBezTo>
                  <a:pt x="6766764" y="1225780"/>
                  <a:pt x="6420091" y="1179942"/>
                  <a:pt x="6234866" y="1195199"/>
                </a:cubicBezTo>
                <a:cubicBezTo>
                  <a:pt x="6049641" y="1210456"/>
                  <a:pt x="5940145" y="1190261"/>
                  <a:pt x="5858421" y="1195199"/>
                </a:cubicBezTo>
                <a:cubicBezTo>
                  <a:pt x="5776698" y="1200137"/>
                  <a:pt x="5291711" y="1173404"/>
                  <a:pt x="5058476" y="1195199"/>
                </a:cubicBezTo>
                <a:cubicBezTo>
                  <a:pt x="4825241" y="1216994"/>
                  <a:pt x="4661890" y="1135913"/>
                  <a:pt x="4470281" y="1195199"/>
                </a:cubicBezTo>
                <a:cubicBezTo>
                  <a:pt x="4278672" y="1254485"/>
                  <a:pt x="4122111" y="1140925"/>
                  <a:pt x="3987961" y="1195199"/>
                </a:cubicBezTo>
                <a:cubicBezTo>
                  <a:pt x="3853811" y="1249473"/>
                  <a:pt x="3391527" y="1138444"/>
                  <a:pt x="3188016" y="1195199"/>
                </a:cubicBezTo>
                <a:cubicBezTo>
                  <a:pt x="2984506" y="1251954"/>
                  <a:pt x="2989168" y="1169399"/>
                  <a:pt x="2811572" y="1195199"/>
                </a:cubicBezTo>
                <a:cubicBezTo>
                  <a:pt x="2633976" y="1220999"/>
                  <a:pt x="2240097" y="1178475"/>
                  <a:pt x="2011627" y="1195199"/>
                </a:cubicBezTo>
                <a:cubicBezTo>
                  <a:pt x="1783158" y="1211923"/>
                  <a:pt x="1406000" y="1141748"/>
                  <a:pt x="1211681" y="1195199"/>
                </a:cubicBezTo>
                <a:cubicBezTo>
                  <a:pt x="1017362" y="1248650"/>
                  <a:pt x="940637" y="1158438"/>
                  <a:pt x="835237" y="1195199"/>
                </a:cubicBezTo>
                <a:cubicBezTo>
                  <a:pt x="729837" y="1231960"/>
                  <a:pt x="340258" y="1107653"/>
                  <a:pt x="0" y="1195199"/>
                </a:cubicBezTo>
                <a:cubicBezTo>
                  <a:pt x="-12642" y="1063335"/>
                  <a:pt x="12271" y="901741"/>
                  <a:pt x="0" y="633455"/>
                </a:cubicBezTo>
                <a:cubicBezTo>
                  <a:pt x="-12271" y="365169"/>
                  <a:pt x="20382" y="266911"/>
                  <a:pt x="0" y="0"/>
                </a:cubicBezTo>
                <a:close/>
              </a:path>
            </a:pathLst>
          </a:custGeom>
          <a:ln w="28575">
            <a:extLst>
              <a:ext uri="{C807C97D-BFC1-408E-A445-0C87EB9F89A2}">
                <ask:lineSketchStyleProps xmlns:ask="http://schemas.microsoft.com/office/drawing/2018/sketchyshapes" sd="4054069674">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wrap="square">
            <a:spAutoFit/>
          </a:bodyPr>
          <a:lstStyle/>
          <a:p>
            <a:pPr>
              <a:spcAft>
                <a:spcPts val="667"/>
              </a:spcAft>
              <a:defRPr sz="2000"/>
            </a:pPr>
            <a:r>
              <a:rPr lang="en-GB" sz="2000" b="1" dirty="0"/>
              <a:t>E</a:t>
            </a:r>
            <a:r>
              <a:rPr sz="2000" b="1" dirty="0" err="1"/>
              <a:t>mpirical</a:t>
            </a:r>
            <a:r>
              <a:rPr sz="2000" b="1" dirty="0"/>
              <a:t> Finding: </a:t>
            </a:r>
            <a:r>
              <a:rPr sz="2000" dirty="0"/>
              <a:t>Hybrid consistently outperforms single methods across diverse query types.</a:t>
            </a:r>
            <a:endParaRPr lang="en-GB" sz="2000" dirty="0"/>
          </a:p>
          <a:p>
            <a:pPr>
              <a:spcAft>
                <a:spcPts val="667"/>
              </a:spcAft>
              <a:defRPr sz="2000"/>
            </a:pPr>
            <a:endParaRPr sz="2000" dirty="0"/>
          </a:p>
          <a:p>
            <a:pPr>
              <a:spcAft>
                <a:spcPts val="667"/>
              </a:spcAft>
              <a:defRPr sz="2000"/>
            </a:pPr>
            <a:r>
              <a:rPr sz="2000" b="1" dirty="0"/>
              <a:t>Production Recommendation: </a:t>
            </a:r>
            <a:r>
              <a:rPr sz="2000" dirty="0"/>
              <a:t>Start with 50/50 weighting (α=0.5), then tune based on your domain.</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19</a:t>
            </a:r>
          </a:p>
        </p:txBody>
      </p:sp>
      <p:pic>
        <p:nvPicPr>
          <p:cNvPr id="1026" name="Picture 2">
            <a:extLst>
              <a:ext uri="{FF2B5EF4-FFF2-40B4-BE49-F238E27FC236}">
                <a16:creationId xmlns:a16="http://schemas.microsoft.com/office/drawing/2014/main" id="{95413E46-02FC-4CFE-4E50-B05E3E99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318" y="1298296"/>
            <a:ext cx="6363368" cy="302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CD9760-B1A6-3F0A-426D-18218E6FAB5C}"/>
              </a:ext>
            </a:extLst>
          </p:cNvPr>
          <p:cNvSpPr txBox="1"/>
          <p:nvPr/>
        </p:nvSpPr>
        <p:spPr>
          <a:xfrm>
            <a:off x="1975184" y="4214152"/>
            <a:ext cx="5574632" cy="233462"/>
          </a:xfrm>
          <a:prstGeom prst="rect">
            <a:avLst/>
          </a:prstGeom>
          <a:noFill/>
        </p:spPr>
        <p:txBody>
          <a:bodyPr wrap="square" rtlCol="0">
            <a:spAutoFit/>
          </a:bodyPr>
          <a:lstStyle/>
          <a:p>
            <a:r>
              <a:rPr lang="en-GB" sz="917" dirty="0"/>
              <a:t>Source: https://infiniflow.org/blog/best-hybrid-search-solution</a:t>
            </a:r>
            <a:endParaRPr lang="en-DE" sz="91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10165668" cy="605230"/>
          </a:xfrm>
          <a:prstGeom prst="rect">
            <a:avLst/>
          </a:prstGeom>
          <a:noFill/>
        </p:spPr>
        <p:txBody>
          <a:bodyPr wrap="none">
            <a:spAutoFit/>
          </a:bodyPr>
          <a:lstStyle/>
          <a:p>
            <a:pPr>
              <a:defRPr sz="4000" b="1">
                <a:solidFill>
                  <a:srgbClr val="2C3E50"/>
                </a:solidFill>
              </a:defRPr>
            </a:pPr>
            <a:r>
              <a:rPr sz="3333" dirty="0"/>
              <a:t>Phase 3: Generation &amp; The "Lost in the Middle" Problem</a:t>
            </a:r>
          </a:p>
        </p:txBody>
      </p:sp>
      <p:sp>
        <p:nvSpPr>
          <p:cNvPr id="3" name="TextBox 2"/>
          <p:cNvSpPr txBox="1"/>
          <p:nvPr/>
        </p:nvSpPr>
        <p:spPr>
          <a:xfrm>
            <a:off x="381000" y="914400"/>
            <a:ext cx="11430000" cy="707886"/>
          </a:xfrm>
          <a:prstGeom prst="rect">
            <a:avLst/>
          </a:prstGeom>
          <a:noFill/>
        </p:spPr>
        <p:txBody>
          <a:bodyPr wrap="square">
            <a:spAutoFit/>
          </a:bodyPr>
          <a:lstStyle/>
          <a:p>
            <a:endParaRPr sz="2000" dirty="0"/>
          </a:p>
          <a:p>
            <a:pPr>
              <a:spcAft>
                <a:spcPts val="667"/>
              </a:spcAft>
              <a:defRPr sz="2000"/>
            </a:pPr>
            <a:r>
              <a:rPr sz="2000" b="1" dirty="0"/>
              <a:t>Challenge</a:t>
            </a:r>
            <a:r>
              <a:rPr sz="2000" dirty="0"/>
              <a:t>: LLMs exhibit attentional bias - prioritize information at prompt edges.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20</a:t>
            </a:r>
          </a:p>
        </p:txBody>
      </p:sp>
      <p:pic>
        <p:nvPicPr>
          <p:cNvPr id="6" name="Picture 5" descr="A graph with lines and dots&#10;&#10;AI-generated content may be incorrect.">
            <a:extLst>
              <a:ext uri="{FF2B5EF4-FFF2-40B4-BE49-F238E27FC236}">
                <a16:creationId xmlns:a16="http://schemas.microsoft.com/office/drawing/2014/main" id="{79BFB546-9134-1A62-6AD8-EB90C42619F7}"/>
              </a:ext>
            </a:extLst>
          </p:cNvPr>
          <p:cNvPicPr>
            <a:picLocks noChangeAspect="1"/>
          </p:cNvPicPr>
          <p:nvPr/>
        </p:nvPicPr>
        <p:blipFill>
          <a:blip r:embed="rId3"/>
          <a:stretch>
            <a:fillRect/>
          </a:stretch>
        </p:blipFill>
        <p:spPr>
          <a:xfrm>
            <a:off x="2184429" y="2032693"/>
            <a:ext cx="6779571" cy="2111670"/>
          </a:xfrm>
          <a:prstGeom prst="rect">
            <a:avLst/>
          </a:prstGeom>
        </p:spPr>
      </p:pic>
      <p:sp>
        <p:nvSpPr>
          <p:cNvPr id="8" name="TextBox 7">
            <a:extLst>
              <a:ext uri="{FF2B5EF4-FFF2-40B4-BE49-F238E27FC236}">
                <a16:creationId xmlns:a16="http://schemas.microsoft.com/office/drawing/2014/main" id="{AE29825F-1F05-776D-AEF7-4DBFB535191B}"/>
              </a:ext>
            </a:extLst>
          </p:cNvPr>
          <p:cNvSpPr txBox="1"/>
          <p:nvPr/>
        </p:nvSpPr>
        <p:spPr>
          <a:xfrm>
            <a:off x="621631" y="4767797"/>
            <a:ext cx="10688053" cy="1105431"/>
          </a:xfrm>
          <a:prstGeom prst="rect">
            <a:avLst/>
          </a:prstGeom>
          <a:noFill/>
        </p:spPr>
        <p:txBody>
          <a:bodyPr wrap="square">
            <a:spAutoFit/>
          </a:bodyPr>
          <a:lstStyle/>
          <a:p>
            <a:pPr>
              <a:spcAft>
                <a:spcPts val="667"/>
              </a:spcAft>
              <a:defRPr sz="2000"/>
            </a:pPr>
            <a:r>
              <a:rPr lang="en-GB" sz="2000" b="1" dirty="0"/>
              <a:t>Implication</a:t>
            </a:r>
            <a:r>
              <a:rPr lang="en-GB" sz="2000" dirty="0"/>
              <a:t>: Retrieved chunk order matters. Most critical information should be placed at beginning and end of context.</a:t>
            </a:r>
          </a:p>
          <a:p>
            <a:pPr>
              <a:spcAft>
                <a:spcPts val="667"/>
              </a:spcAft>
              <a:defRPr sz="2000"/>
            </a:pPr>
            <a:r>
              <a:rPr lang="en-GB" sz="2000" b="1" dirty="0"/>
              <a:t>Solution Preview: </a:t>
            </a:r>
            <a:r>
              <a:rPr lang="en-GB" sz="2000" dirty="0"/>
              <a:t>Post-retrieval re-ranking (Module 2)</a:t>
            </a:r>
          </a:p>
        </p:txBody>
      </p:sp>
      <p:sp>
        <p:nvSpPr>
          <p:cNvPr id="10" name="TextBox 9">
            <a:extLst>
              <a:ext uri="{FF2B5EF4-FFF2-40B4-BE49-F238E27FC236}">
                <a16:creationId xmlns:a16="http://schemas.microsoft.com/office/drawing/2014/main" id="{4515AEBA-51C2-3C84-F06F-D6A081AA297E}"/>
              </a:ext>
            </a:extLst>
          </p:cNvPr>
          <p:cNvSpPr txBox="1"/>
          <p:nvPr/>
        </p:nvSpPr>
        <p:spPr>
          <a:xfrm>
            <a:off x="2365375" y="4129067"/>
            <a:ext cx="6096000" cy="233462"/>
          </a:xfrm>
          <a:prstGeom prst="rect">
            <a:avLst/>
          </a:prstGeom>
          <a:noFill/>
        </p:spPr>
        <p:txBody>
          <a:bodyPr wrap="square">
            <a:spAutoFit/>
          </a:bodyPr>
          <a:lstStyle/>
          <a:p>
            <a:r>
              <a:rPr lang="en-GB" sz="917" dirty="0">
                <a:solidFill>
                  <a:srgbClr val="28293D"/>
                </a:solidFill>
                <a:latin typeface="Maven Pro"/>
              </a:rPr>
              <a:t>Source: Lost in the Middle: How Language Models Use Long Contexts | Image: Nelson F. Liu et al.</a:t>
            </a:r>
            <a:endParaRPr lang="en-DE" sz="91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Module 2</a:t>
            </a:r>
          </a:p>
        </p:txBody>
      </p:sp>
      <p:sp>
        <p:nvSpPr>
          <p:cNvPr id="3" name="TextBox 2"/>
          <p:cNvSpPr txBox="1"/>
          <p:nvPr/>
        </p:nvSpPr>
        <p:spPr>
          <a:xfrm>
            <a:off x="1285241" y="4582814"/>
            <a:ext cx="7132335" cy="1312658"/>
          </a:xfrm>
          <a:prstGeom prst="rect">
            <a:avLst/>
          </a:prstGeom>
        </p:spPr>
        <p:txBody>
          <a:bodyPr vert="horz" lIns="91440" tIns="45720" rIns="91440" bIns="45720" rtlCol="0" anchor="t">
            <a:normAutofit/>
          </a:bodyPr>
          <a:lstStyle/>
          <a:p>
            <a:pPr>
              <a:lnSpc>
                <a:spcPct val="90000"/>
              </a:lnSpc>
              <a:spcBef>
                <a:spcPts val="1000"/>
              </a:spcBef>
              <a:defRPr sz="3600">
                <a:solidFill>
                  <a:srgbClr val="3498DB"/>
                </a:solidFill>
              </a:defRPr>
            </a:pPr>
            <a:r>
              <a:rPr lang="en-US" sz="2400" kern="1200">
                <a:solidFill>
                  <a:schemeClr val="tx1"/>
                </a:solidFill>
                <a:latin typeface="+mn-lt"/>
                <a:ea typeface="+mn-ea"/>
                <a:cs typeface="+mn-cs"/>
              </a:rPr>
              <a:t>Optimizing the Pipeline &amp; Handling Multimodality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9067803" cy="605230"/>
          </a:xfrm>
          <a:prstGeom prst="rect">
            <a:avLst/>
          </a:prstGeom>
          <a:noFill/>
        </p:spPr>
        <p:txBody>
          <a:bodyPr wrap="none">
            <a:spAutoFit/>
          </a:bodyPr>
          <a:lstStyle/>
          <a:p>
            <a:pPr>
              <a:defRPr sz="4000" b="1">
                <a:solidFill>
                  <a:srgbClr val="2C3E50"/>
                </a:solidFill>
              </a:defRPr>
            </a:pPr>
            <a:r>
              <a:rPr sz="3333"/>
              <a:t>Post-Retrieval Optimization: The Two-Pass Pattern</a:t>
            </a:r>
          </a:p>
        </p:txBody>
      </p:sp>
      <p:sp>
        <p:nvSpPr>
          <p:cNvPr id="3" name="TextBox 2"/>
          <p:cNvSpPr txBox="1"/>
          <p:nvPr/>
        </p:nvSpPr>
        <p:spPr>
          <a:xfrm>
            <a:off x="642938" y="1636713"/>
            <a:ext cx="11430000" cy="400110"/>
          </a:xfrm>
          <a:prstGeom prst="rect">
            <a:avLst/>
          </a:prstGeom>
          <a:noFill/>
        </p:spPr>
        <p:txBody>
          <a:bodyPr wrap="square">
            <a:spAutoFit/>
          </a:bodyPr>
          <a:lstStyle/>
          <a:p>
            <a:pPr>
              <a:spcAft>
                <a:spcPts val="667"/>
              </a:spcAft>
              <a:defRPr sz="2000"/>
            </a:pPr>
            <a:r>
              <a:rPr sz="2000" b="1" dirty="0"/>
              <a:t>Architecture</a:t>
            </a:r>
            <a:r>
              <a:rPr sz="2000" dirty="0"/>
              <a:t>: Recall-then-Precision Funnel</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23</a:t>
            </a:r>
          </a:p>
        </p:txBody>
      </p:sp>
      <p:sp>
        <p:nvSpPr>
          <p:cNvPr id="6" name="TextBox 5">
            <a:extLst>
              <a:ext uri="{FF2B5EF4-FFF2-40B4-BE49-F238E27FC236}">
                <a16:creationId xmlns:a16="http://schemas.microsoft.com/office/drawing/2014/main" id="{62BD3294-8596-BCD3-C382-0E12358A33F7}"/>
              </a:ext>
            </a:extLst>
          </p:cNvPr>
          <p:cNvSpPr txBox="1"/>
          <p:nvPr/>
        </p:nvSpPr>
        <p:spPr>
          <a:xfrm>
            <a:off x="777875" y="5389538"/>
            <a:ext cx="6905625" cy="400110"/>
          </a:xfrm>
          <a:prstGeom prst="rect">
            <a:avLst/>
          </a:prstGeom>
          <a:noFill/>
        </p:spPr>
        <p:txBody>
          <a:bodyPr wrap="square">
            <a:spAutoFit/>
          </a:bodyPr>
          <a:lstStyle/>
          <a:p>
            <a:pPr>
              <a:spcAft>
                <a:spcPts val="667"/>
              </a:spcAft>
              <a:defRPr sz="2000"/>
            </a:pPr>
            <a:r>
              <a:rPr lang="en-GB" sz="2000" b="1" dirty="0"/>
              <a:t>Trade-off</a:t>
            </a:r>
            <a:r>
              <a:rPr lang="en-GB" sz="2000" dirty="0"/>
              <a:t>: Speed (first pass) vs. Accuracy (second pass)</a:t>
            </a:r>
          </a:p>
        </p:txBody>
      </p:sp>
      <p:pic>
        <p:nvPicPr>
          <p:cNvPr id="8" name="Picture 7" descr="A diagram of a process&#10;&#10;AI-generated content may be incorrect.">
            <a:extLst>
              <a:ext uri="{FF2B5EF4-FFF2-40B4-BE49-F238E27FC236}">
                <a16:creationId xmlns:a16="http://schemas.microsoft.com/office/drawing/2014/main" id="{E6349E36-7300-6901-214F-2622185A793D}"/>
              </a:ext>
            </a:extLst>
          </p:cNvPr>
          <p:cNvPicPr>
            <a:picLocks noChangeAspect="1"/>
          </p:cNvPicPr>
          <p:nvPr/>
        </p:nvPicPr>
        <p:blipFill>
          <a:blip r:embed="rId3"/>
          <a:stretch>
            <a:fillRect/>
          </a:stretch>
        </p:blipFill>
        <p:spPr>
          <a:xfrm>
            <a:off x="7334250" y="1150913"/>
            <a:ext cx="3095625" cy="4238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7296485" cy="605230"/>
          </a:xfrm>
          <a:prstGeom prst="rect">
            <a:avLst/>
          </a:prstGeom>
          <a:noFill/>
        </p:spPr>
        <p:txBody>
          <a:bodyPr wrap="none">
            <a:spAutoFit/>
          </a:bodyPr>
          <a:lstStyle/>
          <a:p>
            <a:pPr>
              <a:defRPr sz="4000" b="1">
                <a:solidFill>
                  <a:srgbClr val="2C3E50"/>
                </a:solidFill>
              </a:defRPr>
            </a:pPr>
            <a:r>
              <a:rPr sz="3333"/>
              <a:t>Re-ranking: Bi-Encoder vs Cross-Encoder</a:t>
            </a:r>
          </a:p>
        </p:txBody>
      </p:sp>
      <p:sp>
        <p:nvSpPr>
          <p:cNvPr id="3" name="TextBox 2"/>
          <p:cNvSpPr txBox="1"/>
          <p:nvPr/>
        </p:nvSpPr>
        <p:spPr>
          <a:xfrm>
            <a:off x="317500" y="5597525"/>
            <a:ext cx="11430000" cy="400110"/>
          </a:xfrm>
          <a:prstGeom prst="rect">
            <a:avLst/>
          </a:prstGeom>
          <a:noFill/>
        </p:spPr>
        <p:txBody>
          <a:bodyPr wrap="square">
            <a:spAutoFit/>
          </a:bodyPr>
          <a:lstStyle/>
          <a:p>
            <a:pPr>
              <a:spcAft>
                <a:spcPts val="667"/>
              </a:spcAft>
              <a:defRPr sz="2000"/>
            </a:pPr>
            <a:r>
              <a:rPr sz="2000" b="1" dirty="0"/>
              <a:t>Trade-off:</a:t>
            </a:r>
            <a:r>
              <a:rPr sz="2000" dirty="0"/>
              <a:t> Bi-encoder is fast but less accurate; Cross-encoder is slow but highly accurate.</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25</a:t>
            </a:r>
          </a:p>
        </p:txBody>
      </p:sp>
      <p:sp>
        <p:nvSpPr>
          <p:cNvPr id="6" name="TextBox 5">
            <a:extLst>
              <a:ext uri="{FF2B5EF4-FFF2-40B4-BE49-F238E27FC236}">
                <a16:creationId xmlns:a16="http://schemas.microsoft.com/office/drawing/2014/main" id="{041CB0D2-B937-7B8D-E372-96083E15971F}"/>
              </a:ext>
            </a:extLst>
          </p:cNvPr>
          <p:cNvSpPr txBox="1"/>
          <p:nvPr/>
        </p:nvSpPr>
        <p:spPr>
          <a:xfrm>
            <a:off x="2484438" y="1667371"/>
            <a:ext cx="2762250" cy="323165"/>
          </a:xfrm>
          <a:prstGeom prst="rect">
            <a:avLst/>
          </a:prstGeom>
          <a:noFill/>
        </p:spPr>
        <p:txBody>
          <a:bodyPr wrap="square">
            <a:spAutoFit/>
          </a:bodyPr>
          <a:lstStyle/>
          <a:p>
            <a:pPr>
              <a:spcAft>
                <a:spcPts val="667"/>
              </a:spcAft>
              <a:defRPr sz="2000"/>
            </a:pPr>
            <a:r>
              <a:rPr lang="en-GB" sz="1500" b="1" dirty="0"/>
              <a:t>Bi-Encoder (Initial Retrieval)</a:t>
            </a:r>
          </a:p>
        </p:txBody>
      </p:sp>
      <p:sp>
        <p:nvSpPr>
          <p:cNvPr id="8" name="TextBox 7">
            <a:extLst>
              <a:ext uri="{FF2B5EF4-FFF2-40B4-BE49-F238E27FC236}">
                <a16:creationId xmlns:a16="http://schemas.microsoft.com/office/drawing/2014/main" id="{7EDCBA03-6DFE-EFA9-BCCB-4230495B5BC1}"/>
              </a:ext>
            </a:extLst>
          </p:cNvPr>
          <p:cNvSpPr txBox="1"/>
          <p:nvPr/>
        </p:nvSpPr>
        <p:spPr>
          <a:xfrm>
            <a:off x="6032500" y="1689398"/>
            <a:ext cx="2547938" cy="323165"/>
          </a:xfrm>
          <a:prstGeom prst="rect">
            <a:avLst/>
          </a:prstGeom>
          <a:noFill/>
        </p:spPr>
        <p:txBody>
          <a:bodyPr wrap="square">
            <a:spAutoFit/>
          </a:bodyPr>
          <a:lstStyle/>
          <a:p>
            <a:pPr>
              <a:spcAft>
                <a:spcPts val="667"/>
              </a:spcAft>
              <a:defRPr sz="2000"/>
            </a:pPr>
            <a:r>
              <a:rPr lang="en-GB" sz="1500" b="1" dirty="0"/>
              <a:t>Cross-Encoder (Re-ranking)</a:t>
            </a:r>
          </a:p>
        </p:txBody>
      </p:sp>
      <p:pic>
        <p:nvPicPr>
          <p:cNvPr id="10" name="Picture 9" descr="A diagram of a process&#10;&#10;AI-generated content may be incorrect.">
            <a:extLst>
              <a:ext uri="{FF2B5EF4-FFF2-40B4-BE49-F238E27FC236}">
                <a16:creationId xmlns:a16="http://schemas.microsoft.com/office/drawing/2014/main" id="{C9498EC9-7933-7811-8911-9222279E5EA2}"/>
              </a:ext>
            </a:extLst>
          </p:cNvPr>
          <p:cNvPicPr>
            <a:picLocks noChangeAspect="1"/>
          </p:cNvPicPr>
          <p:nvPr/>
        </p:nvPicPr>
        <p:blipFill>
          <a:blip r:embed="rId3"/>
          <a:stretch>
            <a:fillRect/>
          </a:stretch>
        </p:blipFill>
        <p:spPr>
          <a:xfrm>
            <a:off x="2430860" y="1976437"/>
            <a:ext cx="5631657" cy="321013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6024534" cy="605230"/>
          </a:xfrm>
          <a:prstGeom prst="rect">
            <a:avLst/>
          </a:prstGeom>
          <a:noFill/>
        </p:spPr>
        <p:txBody>
          <a:bodyPr wrap="none">
            <a:spAutoFit/>
          </a:bodyPr>
          <a:lstStyle/>
          <a:p>
            <a:pPr>
              <a:defRPr sz="4000" b="1">
                <a:solidFill>
                  <a:srgbClr val="2C3E50"/>
                </a:solidFill>
              </a:defRPr>
            </a:pPr>
            <a:r>
              <a:rPr sz="3333"/>
              <a:t>Context Compression Techniques</a:t>
            </a:r>
          </a:p>
        </p:txBody>
      </p:sp>
      <p:sp>
        <p:nvSpPr>
          <p:cNvPr id="3" name="TextBox 2"/>
          <p:cNvSpPr txBox="1"/>
          <p:nvPr/>
        </p:nvSpPr>
        <p:spPr>
          <a:xfrm>
            <a:off x="525684" y="5524983"/>
            <a:ext cx="11430000" cy="707886"/>
          </a:xfrm>
          <a:prstGeom prst="rect">
            <a:avLst/>
          </a:prstGeom>
          <a:noFill/>
        </p:spPr>
        <p:txBody>
          <a:bodyPr wrap="square">
            <a:spAutoFit/>
          </a:bodyPr>
          <a:lstStyle/>
          <a:p>
            <a:endParaRPr sz="2000"/>
          </a:p>
          <a:p>
            <a:pPr>
              <a:spcAft>
                <a:spcPts val="667"/>
              </a:spcAft>
              <a:defRPr sz="2000"/>
            </a:pPr>
            <a:r>
              <a:rPr sz="2000"/>
              <a:t>Choice Factors: Quality requirements, latency tolerance, cost constraints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27</a:t>
            </a:r>
          </a:p>
        </p:txBody>
      </p:sp>
      <p:pic>
        <p:nvPicPr>
          <p:cNvPr id="6" name="Picture 5" descr="A diagram of a diagram&#10;&#10;AI-generated content may be incorrect.">
            <a:extLst>
              <a:ext uri="{FF2B5EF4-FFF2-40B4-BE49-F238E27FC236}">
                <a16:creationId xmlns:a16="http://schemas.microsoft.com/office/drawing/2014/main" id="{24367CFB-14E2-48CB-7783-ED14A6A1E031}"/>
              </a:ext>
            </a:extLst>
          </p:cNvPr>
          <p:cNvPicPr>
            <a:picLocks noChangeAspect="1"/>
          </p:cNvPicPr>
          <p:nvPr/>
        </p:nvPicPr>
        <p:blipFill>
          <a:blip r:embed="rId3"/>
          <a:stretch>
            <a:fillRect/>
          </a:stretch>
        </p:blipFill>
        <p:spPr>
          <a:xfrm>
            <a:off x="2971739" y="1114993"/>
            <a:ext cx="5630218" cy="46280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Module 1</a:t>
            </a:r>
          </a:p>
        </p:txBody>
      </p:sp>
      <p:sp>
        <p:nvSpPr>
          <p:cNvPr id="3" name="TextBox 2"/>
          <p:cNvSpPr txBox="1"/>
          <p:nvPr/>
        </p:nvSpPr>
        <p:spPr>
          <a:xfrm>
            <a:off x="1285241" y="4582814"/>
            <a:ext cx="7132335" cy="1312658"/>
          </a:xfrm>
          <a:prstGeom prst="rect">
            <a:avLst/>
          </a:prstGeom>
        </p:spPr>
        <p:txBody>
          <a:bodyPr vert="horz" lIns="91440" tIns="45720" rIns="91440" bIns="45720" rtlCol="0" anchor="t">
            <a:normAutofit/>
          </a:bodyPr>
          <a:lstStyle/>
          <a:p>
            <a:pPr>
              <a:lnSpc>
                <a:spcPct val="90000"/>
              </a:lnSpc>
              <a:spcBef>
                <a:spcPts val="1000"/>
              </a:spcBef>
              <a:defRPr sz="3600">
                <a:solidFill>
                  <a:srgbClr val="3498DB"/>
                </a:solidFill>
              </a:defRPr>
            </a:pPr>
            <a:r>
              <a:rPr lang="en-US" sz="2400" kern="1200">
                <a:solidFill>
                  <a:schemeClr val="tx1"/>
                </a:solidFill>
                <a:latin typeface="+mn-lt"/>
                <a:ea typeface="+mn-ea"/>
                <a:cs typeface="+mn-cs"/>
              </a:rPr>
              <a:t>RAG Fundamentals &amp; The Core Pipeline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4E2DAE1C-500E-2258-2BD2-58916074F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479" y="1050551"/>
            <a:ext cx="10505040" cy="3413690"/>
          </a:xfrm>
          <a:prstGeom prst="rect">
            <a:avLst/>
          </a:prstGeom>
        </p:spPr>
      </p:pic>
      <p:sp>
        <p:nvSpPr>
          <p:cNvPr id="7" name="TextBox 6">
            <a:extLst>
              <a:ext uri="{FF2B5EF4-FFF2-40B4-BE49-F238E27FC236}">
                <a16:creationId xmlns:a16="http://schemas.microsoft.com/office/drawing/2014/main" id="{405938B9-4C83-C01F-1FF3-610ECA4FE922}"/>
              </a:ext>
            </a:extLst>
          </p:cNvPr>
          <p:cNvSpPr txBox="1"/>
          <p:nvPr/>
        </p:nvSpPr>
        <p:spPr>
          <a:xfrm>
            <a:off x="547708" y="4698699"/>
            <a:ext cx="11096583" cy="2062103"/>
          </a:xfrm>
          <a:prstGeom prst="rect">
            <a:avLst/>
          </a:prstGeom>
          <a:noFill/>
        </p:spPr>
        <p:txBody>
          <a:bodyPr wrap="square">
            <a:spAutoFit/>
          </a:bodyPr>
          <a:lstStyle/>
          <a:p>
            <a:r>
              <a:rPr lang="en-GB" sz="1600" b="1" dirty="0">
                <a:solidFill>
                  <a:schemeClr val="tx1"/>
                </a:solidFill>
                <a:latin typeface="Segoe UI" panose="020B0502040204020203" pitchFamily="34" charset="0"/>
                <a:cs typeface="Segoe UI" panose="020B0502040204020203" pitchFamily="34" charset="0"/>
              </a:rPr>
              <a:t>Applicability of specialized GenAI models:</a:t>
            </a:r>
            <a:endParaRPr lang="en-GB" sz="1600" b="1" dirty="0">
              <a:latin typeface="Segoe UI" panose="020B0502040204020203" pitchFamily="34" charset="0"/>
              <a:cs typeface="Segoe UI" panose="020B0502040204020203" pitchFamily="34" charset="0"/>
            </a:endParaRPr>
          </a:p>
          <a:p>
            <a:pPr marL="285750" indent="-285750">
              <a:buFontTx/>
              <a:buChar char="-"/>
            </a:pPr>
            <a:r>
              <a:rPr lang="en-GB" sz="1600" dirty="0">
                <a:solidFill>
                  <a:schemeClr val="tx1"/>
                </a:solidFill>
                <a:latin typeface="Segoe UI" panose="020B0502040204020203" pitchFamily="34" charset="0"/>
                <a:cs typeface="Segoe UI" panose="020B0502040204020203" pitchFamily="34" charset="0"/>
              </a:rPr>
              <a:t>Layout detection (</a:t>
            </a:r>
            <a:r>
              <a:rPr lang="en-GB" sz="1600" u="sng" dirty="0">
                <a:solidFill>
                  <a:schemeClr val="tx2"/>
                </a:solidFill>
                <a:effectLst/>
                <a:latin typeface="Segoe UI" panose="020B0502040204020203"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Meta’s DETR-</a:t>
            </a:r>
            <a:r>
              <a:rPr lang="en-GB" sz="1600" dirty="0">
                <a:solidFill>
                  <a:srgbClr val="000000"/>
                </a:solidFill>
                <a:effectLst/>
                <a:latin typeface="Segoe UI" panose="020B0502040204020203" pitchFamily="34" charset="0"/>
                <a:ea typeface="Calibri" panose="020F0502020204030204" pitchFamily="34" charset="0"/>
              </a:rPr>
              <a:t>based </a:t>
            </a:r>
            <a:r>
              <a:rPr lang="en-GB" sz="1600" u="sng" dirty="0">
                <a:solidFill>
                  <a:schemeClr val="tx2"/>
                </a:solidFill>
                <a:latin typeface="Segoe UI" panose="020B0502040204020203" pitchFamily="34" charset="0"/>
                <a:ea typeface="Calibri" panose="020F0502020204030204" pitchFamily="34" charset="0"/>
                <a:cs typeface="Arial" panose="020B0604020202020204" pitchFamily="34" charset="0"/>
              </a:rPr>
              <a:t>Aryn/deformable-</a:t>
            </a:r>
            <a:r>
              <a:rPr lang="en-GB" sz="1600" u="sng" dirty="0" err="1">
                <a:solidFill>
                  <a:schemeClr val="tx2"/>
                </a:solidFill>
                <a:latin typeface="Segoe UI" panose="020B0502040204020203" pitchFamily="34" charset="0"/>
                <a:ea typeface="Calibri" panose="020F0502020204030204" pitchFamily="34" charset="0"/>
                <a:cs typeface="Arial" panose="020B0604020202020204" pitchFamily="34" charset="0"/>
              </a:rPr>
              <a:t>detr</a:t>
            </a:r>
            <a:r>
              <a:rPr lang="en-GB" sz="1600" u="sng" dirty="0">
                <a:solidFill>
                  <a:schemeClr val="tx2"/>
                </a:solidFill>
                <a:latin typeface="Segoe UI" panose="020B0502040204020203" pitchFamily="34" charset="0"/>
                <a:ea typeface="Calibri" panose="020F0502020204030204" pitchFamily="34" charset="0"/>
                <a:cs typeface="Arial" panose="020B0604020202020204" pitchFamily="34" charset="0"/>
              </a:rPr>
              <a:t>-</a:t>
            </a:r>
            <a:r>
              <a:rPr lang="en-GB" sz="1600" u="sng" dirty="0" err="1">
                <a:solidFill>
                  <a:schemeClr val="tx2"/>
                </a:solidFill>
                <a:latin typeface="Segoe UI" panose="020B0502040204020203" pitchFamily="34" charset="0"/>
                <a:ea typeface="Calibri" panose="020F0502020204030204" pitchFamily="34" charset="0"/>
                <a:cs typeface="Arial" panose="020B0604020202020204" pitchFamily="34" charset="0"/>
              </a:rPr>
              <a:t>DocLayNet</a:t>
            </a:r>
            <a:r>
              <a:rPr lang="en-GB" sz="1600" u="sng" dirty="0">
                <a:solidFill>
                  <a:schemeClr val="tx2"/>
                </a:solidFill>
                <a:latin typeface="Segoe UI" panose="020B0502040204020203" pitchFamily="34" charset="0"/>
                <a:ea typeface="Calibri" panose="020F0502020204030204" pitchFamily="34" charset="0"/>
                <a:cs typeface="Arial" panose="020B0604020202020204" pitchFamily="34" charset="0"/>
              </a:rPr>
              <a:t>,</a:t>
            </a:r>
            <a:r>
              <a:rPr lang="en-GB" sz="1600" dirty="0">
                <a:solidFill>
                  <a:schemeClr val="tx2"/>
                </a:solidFill>
                <a:latin typeface="Segoe UI" panose="020B0502040204020203" pitchFamily="34" charset="0"/>
                <a:ea typeface="Calibri" panose="020F0502020204030204" pitchFamily="34" charset="0"/>
                <a:cs typeface="Arial" panose="020B0604020202020204" pitchFamily="34" charset="0"/>
              </a:rPr>
              <a:t> </a:t>
            </a:r>
            <a:r>
              <a:rPr lang="en-GB" sz="1600" dirty="0">
                <a:solidFill>
                  <a:srgbClr val="000000"/>
                </a:solidFill>
                <a:effectLst/>
                <a:latin typeface="Segoe UI" panose="020B0502040204020203" pitchFamily="34" charset="0"/>
                <a:ea typeface="Calibri" panose="020F0502020204030204" pitchFamily="34" charset="0"/>
              </a:rPr>
              <a:t>trained on </a:t>
            </a:r>
            <a:r>
              <a:rPr lang="en-GB" sz="1600" dirty="0" err="1">
                <a:solidFill>
                  <a:srgbClr val="000000"/>
                </a:solidFill>
                <a:effectLst/>
                <a:latin typeface="Segoe UI" panose="020B0502040204020203" pitchFamily="34" charset="0"/>
                <a:ea typeface="Calibri" panose="020F0502020204030204" pitchFamily="34" charset="0"/>
              </a:rPr>
              <a:t>DocLayNet</a:t>
            </a:r>
            <a:r>
              <a:rPr lang="en-GB" sz="1600" dirty="0">
                <a:solidFill>
                  <a:srgbClr val="000000"/>
                </a:solidFill>
                <a:effectLst/>
                <a:latin typeface="Segoe UI" panose="020B0502040204020203" pitchFamily="34" charset="0"/>
                <a:ea typeface="Calibri" panose="020F0502020204030204" pitchFamily="34" charset="0"/>
              </a:rPr>
              <a:t> (including 80K annotated scientific article pages)</a:t>
            </a:r>
            <a:r>
              <a:rPr lang="en-GB" sz="1600" dirty="0">
                <a:solidFill>
                  <a:schemeClr val="tx1"/>
                </a:solidFill>
                <a:latin typeface="Segoe UI" panose="020B0502040204020203" pitchFamily="34" charset="0"/>
                <a:cs typeface="Segoe UI" panose="020B0502040204020203" pitchFamily="34" charset="0"/>
              </a:rPr>
              <a:t>)</a:t>
            </a:r>
          </a:p>
          <a:p>
            <a:pPr marL="285750" indent="-285750">
              <a:buFontTx/>
              <a:buChar char="-"/>
            </a:pPr>
            <a:r>
              <a:rPr lang="en-GB" sz="1600" dirty="0">
                <a:latin typeface="Segoe UI" panose="020B0502040204020203" pitchFamily="34" charset="0"/>
                <a:cs typeface="Segoe UI" panose="020B0502040204020203" pitchFamily="34" charset="0"/>
              </a:rPr>
              <a:t>OCR and LaTeX formula extraction from documents (</a:t>
            </a:r>
            <a:r>
              <a:rPr lang="en-GB" sz="1600" u="sng" dirty="0">
                <a:solidFill>
                  <a:schemeClr val="tx2"/>
                </a:solidFill>
                <a:effectLst/>
                <a:latin typeface="Segoe UI" panose="020B0502040204020203"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Meta’s Nougat</a:t>
            </a:r>
            <a:r>
              <a:rPr lang="en-GB" sz="1600" dirty="0">
                <a:latin typeface="Segoe UI" panose="020B0502040204020203" pitchFamily="34" charset="0"/>
                <a:cs typeface="Segoe UI" panose="020B0502040204020203" pitchFamily="34" charset="0"/>
              </a:rPr>
              <a:t>)</a:t>
            </a:r>
          </a:p>
          <a:p>
            <a:pPr marL="285750" indent="-285750">
              <a:buFontTx/>
              <a:buChar char="-"/>
            </a:pPr>
            <a:r>
              <a:rPr lang="en-GB" sz="1600" dirty="0">
                <a:solidFill>
                  <a:schemeClr val="tx1"/>
                </a:solidFill>
                <a:latin typeface="Segoe UI" panose="020B0502040204020203" pitchFamily="34" charset="0"/>
                <a:cs typeface="Segoe UI" panose="020B0502040204020203" pitchFamily="34" charset="0"/>
              </a:rPr>
              <a:t>Image captioning per image category:</a:t>
            </a:r>
          </a:p>
          <a:p>
            <a:pPr marL="742950" lvl="1" indent="-285750">
              <a:buFontTx/>
              <a:buChar char="-"/>
            </a:pPr>
            <a:r>
              <a:rPr lang="en-GB" sz="1600" dirty="0">
                <a:solidFill>
                  <a:schemeClr val="tx1"/>
                </a:solidFill>
                <a:latin typeface="Segoe UI" panose="020B0502040204020203" pitchFamily="34" charset="0"/>
                <a:cs typeface="Segoe UI" panose="020B0502040204020203" pitchFamily="34" charset="0"/>
              </a:rPr>
              <a:t>Converting the plot images to linearized tables (</a:t>
            </a:r>
            <a:r>
              <a:rPr lang="en-GB" sz="1600" dirty="0" err="1">
                <a:solidFill>
                  <a:schemeClr val="tx2"/>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DePlot</a:t>
            </a:r>
            <a:r>
              <a:rPr lang="en-GB" sz="1600" dirty="0">
                <a:solidFill>
                  <a:schemeClr val="tx1"/>
                </a:solidFill>
                <a:latin typeface="Segoe UI" panose="020B0502040204020203" pitchFamily="34" charset="0"/>
                <a:cs typeface="Segoe UI" panose="020B0502040204020203" pitchFamily="34" charset="0"/>
              </a:rPr>
              <a:t>) for improved visual language reasoning</a:t>
            </a:r>
          </a:p>
          <a:p>
            <a:pPr marL="742950" lvl="1" indent="-285750">
              <a:buFontTx/>
              <a:buChar char="-"/>
            </a:pPr>
            <a:r>
              <a:rPr lang="en-GB" sz="1600" dirty="0">
                <a:latin typeface="Segoe UI" panose="020B0502040204020203" pitchFamily="34" charset="0"/>
                <a:cs typeface="Segoe UI" panose="020B0502040204020203" pitchFamily="34" charset="0"/>
              </a:rPr>
              <a:t>Domain adapted LLM e.g. </a:t>
            </a:r>
            <a:r>
              <a:rPr lang="en-GB" sz="1600" dirty="0" err="1">
                <a:solidFill>
                  <a:schemeClr val="tx2"/>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ChemVLM</a:t>
            </a:r>
            <a:r>
              <a:rPr lang="en-GB" sz="1600" dirty="0">
                <a:solidFill>
                  <a:schemeClr val="tx2"/>
                </a:solidFill>
                <a:latin typeface="Segoe UI" panose="020B0502040204020203" pitchFamily="34" charset="0"/>
                <a:cs typeface="Segoe UI" panose="020B0502040204020203" pitchFamily="34" charset="0"/>
              </a:rPr>
              <a:t> for </a:t>
            </a:r>
            <a:r>
              <a:rPr lang="en-GB" sz="1600" dirty="0">
                <a:latin typeface="Segoe UI" panose="020B0502040204020203" pitchFamily="34" charset="0"/>
                <a:cs typeface="Segoe UI" panose="020B0502040204020203" pitchFamily="34" charset="0"/>
              </a:rPr>
              <a:t>Chemical molecules and reactions</a:t>
            </a:r>
          </a:p>
          <a:p>
            <a:pPr marL="742950" lvl="1" indent="-285750">
              <a:buFontTx/>
              <a:buChar char="-"/>
            </a:pPr>
            <a:r>
              <a:rPr lang="en-GB" sz="1600" dirty="0">
                <a:latin typeface="Segoe UI" panose="020B0502040204020203" pitchFamily="34" charset="0"/>
                <a:cs typeface="Segoe UI" panose="020B0502040204020203" pitchFamily="34" charset="0"/>
              </a:rPr>
              <a:t>Additional fine-tuning</a:t>
            </a:r>
            <a:endParaRPr lang="en-GB" sz="1600" dirty="0"/>
          </a:p>
        </p:txBody>
      </p:sp>
      <p:sp>
        <p:nvSpPr>
          <p:cNvPr id="8" name="Title 1">
            <a:extLst>
              <a:ext uri="{FF2B5EF4-FFF2-40B4-BE49-F238E27FC236}">
                <a16:creationId xmlns:a16="http://schemas.microsoft.com/office/drawing/2014/main" id="{C983A7DC-639E-7E1E-68B0-63E20CF32132}"/>
              </a:ext>
            </a:extLst>
          </p:cNvPr>
          <p:cNvSpPr txBox="1">
            <a:spLocks/>
          </p:cNvSpPr>
          <p:nvPr/>
        </p:nvSpPr>
        <p:spPr>
          <a:xfrm>
            <a:off x="518104" y="262095"/>
            <a:ext cx="11018520" cy="553998"/>
          </a:xfrm>
          <a:prstGeom prst="rect">
            <a:avLst/>
          </a:prstGeom>
        </p:spPr>
        <p:txBody>
          <a:bodyPr vert="horz" wrap="square" lIns="0" tIns="0" rIns="0" bIns="0" rtlCol="0" anchor="t">
            <a:spAutoFit/>
          </a:bodyPr>
          <a:lstStyle>
            <a:lvl1pPr marL="0" algn="l" defTabSz="914400" rtl="0" eaLnBrk="1" fontAlgn="base" latinLnBrk="0" hangingPunct="1">
              <a:lnSpc>
                <a:spcPct val="100000"/>
              </a:lnSpc>
              <a:spcBef>
                <a:spcPct val="0"/>
              </a:spcBef>
              <a:spcAft>
                <a:spcPct val="0"/>
              </a:spcAft>
              <a:buNone/>
              <a:defRPr lang="en-US" sz="3600" b="0" kern="1200" cap="none" spc="-50" baseline="0" dirty="0">
                <a:ln w="3175">
                  <a:noFill/>
                </a:ln>
                <a:solidFill>
                  <a:schemeClr val="tx1"/>
                </a:solidFill>
                <a:effectLst/>
                <a:latin typeface="+mj-lt"/>
                <a:ea typeface="+mn-ea"/>
                <a:cs typeface="+mn-cs"/>
              </a:defRPr>
            </a:lvl1pPr>
          </a:lstStyle>
          <a:p>
            <a:r>
              <a:rPr lang="en-GB" dirty="0"/>
              <a:t>A real-life example:</a:t>
            </a:r>
            <a:endParaRPr lang="en-US" dirty="0"/>
          </a:p>
        </p:txBody>
      </p:sp>
    </p:spTree>
    <p:extLst>
      <p:ext uri="{BB962C8B-B14F-4D97-AF65-F5344CB8AC3E}">
        <p14:creationId xmlns:p14="http://schemas.microsoft.com/office/powerpoint/2010/main" val="3356626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ffee on white background">
            <a:extLst>
              <a:ext uri="{FF2B5EF4-FFF2-40B4-BE49-F238E27FC236}">
                <a16:creationId xmlns:a16="http://schemas.microsoft.com/office/drawing/2014/main" id="{B80CA6ED-3302-D99E-803E-20A3C0F95C5B}"/>
              </a:ext>
            </a:extLst>
          </p:cNvPr>
          <p:cNvPicPr>
            <a:picLocks noChangeAspect="1"/>
          </p:cNvPicPr>
          <p:nvPr/>
        </p:nvPicPr>
        <p:blipFill>
          <a:blip r:embed="rId3"/>
          <a:srcRect t="8568" r="23299" b="523"/>
          <a:stretch>
            <a:fillRect/>
          </a:stretch>
        </p:blipFill>
        <p:spPr>
          <a:xfrm>
            <a:off x="20" y="10"/>
            <a:ext cx="8668492" cy="6857990"/>
          </a:xfrm>
          <a:prstGeom prst="rect">
            <a:avLst/>
          </a:prstGeom>
        </p:spPr>
      </p:pic>
      <p:sp>
        <p:nvSpPr>
          <p:cNvPr id="30" name="Rectangle 29">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7848600"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4800" dirty="0">
                <a:latin typeface="+mj-lt"/>
                <a:ea typeface="+mj-ea"/>
                <a:cs typeface="+mj-cs"/>
              </a:rPr>
              <a:t>Coffee Break</a:t>
            </a:r>
          </a:p>
        </p:txBody>
      </p:sp>
      <p:sp>
        <p:nvSpPr>
          <p:cNvPr id="3" name="TextBox 2"/>
          <p:cNvSpPr txBox="1"/>
          <p:nvPr/>
        </p:nvSpPr>
        <p:spPr>
          <a:xfrm>
            <a:off x="7848600" y="4872922"/>
            <a:ext cx="4023360" cy="1208141"/>
          </a:xfrm>
          <a:prstGeom prst="rect">
            <a:avLst/>
          </a:prstGeom>
        </p:spPr>
        <p:txBody>
          <a:bodyPr vert="horz" lIns="91440" tIns="45720" rIns="91440" bIns="45720" rtlCol="0">
            <a:normAutofit/>
          </a:bodyPr>
          <a:lstStyle/>
          <a:p>
            <a:pPr>
              <a:lnSpc>
                <a:spcPct val="90000"/>
              </a:lnSpc>
              <a:spcBef>
                <a:spcPts val="1000"/>
              </a:spcBef>
              <a:defRPr sz="3600">
                <a:solidFill>
                  <a:srgbClr val="3498DB"/>
                </a:solidFill>
              </a:defRPr>
            </a:pPr>
            <a:r>
              <a:rPr lang="en-US" sz="2000"/>
              <a:t>15 Minutes</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Module 3</a:t>
            </a:r>
          </a:p>
        </p:txBody>
      </p:sp>
      <p:sp>
        <p:nvSpPr>
          <p:cNvPr id="3" name="TextBox 2"/>
          <p:cNvSpPr txBox="1"/>
          <p:nvPr/>
        </p:nvSpPr>
        <p:spPr>
          <a:xfrm>
            <a:off x="1285241" y="4582814"/>
            <a:ext cx="7607299" cy="1312658"/>
          </a:xfrm>
          <a:prstGeom prst="rect">
            <a:avLst/>
          </a:prstGeom>
        </p:spPr>
        <p:txBody>
          <a:bodyPr vert="horz" lIns="91440" tIns="45720" rIns="91440" bIns="45720" rtlCol="0" anchor="t">
            <a:normAutofit/>
          </a:bodyPr>
          <a:lstStyle/>
          <a:p>
            <a:pPr>
              <a:lnSpc>
                <a:spcPct val="90000"/>
              </a:lnSpc>
              <a:spcBef>
                <a:spcPts val="1000"/>
              </a:spcBef>
              <a:defRPr sz="3600">
                <a:solidFill>
                  <a:srgbClr val="3498DB"/>
                </a:solidFill>
              </a:defRPr>
            </a:pPr>
            <a:r>
              <a:rPr lang="en-US" sz="2400" kern="1200" dirty="0">
                <a:solidFill>
                  <a:schemeClr val="tx1"/>
                </a:solidFill>
                <a:latin typeface="+mn-lt"/>
                <a:ea typeface="+mn-ea"/>
                <a:cs typeface="+mn-cs"/>
              </a:rPr>
              <a:t>Advanced Architectures I: </a:t>
            </a:r>
            <a:r>
              <a:rPr lang="en-US" sz="2400" kern="1200" dirty="0" err="1">
                <a:solidFill>
                  <a:schemeClr val="tx1"/>
                </a:solidFill>
                <a:latin typeface="+mn-lt"/>
                <a:ea typeface="+mn-ea"/>
                <a:cs typeface="+mn-cs"/>
              </a:rPr>
              <a:t>GraphRAG</a:t>
            </a:r>
            <a:r>
              <a:rPr lang="en-US" sz="2400" kern="1200" dirty="0">
                <a:solidFill>
                  <a:schemeClr val="tx1"/>
                </a:solidFill>
                <a:latin typeface="+mn-lt"/>
                <a:ea typeface="+mn-ea"/>
                <a:cs typeface="+mn-cs"/>
              </a:rPr>
              <a:t> &amp; Self-Correcting RAG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812092" cy="605230"/>
          </a:xfrm>
          <a:prstGeom prst="rect">
            <a:avLst/>
          </a:prstGeom>
          <a:noFill/>
        </p:spPr>
        <p:txBody>
          <a:bodyPr wrap="none">
            <a:spAutoFit/>
          </a:bodyPr>
          <a:lstStyle/>
          <a:p>
            <a:pPr>
              <a:defRPr sz="4000" b="1">
                <a:solidFill>
                  <a:srgbClr val="2C3E50"/>
                </a:solidFill>
              </a:defRPr>
            </a:pPr>
            <a:r>
              <a:rPr sz="3333"/>
              <a:t>GraphRAG: Merging Connectionist &amp; Symbolic AI</a:t>
            </a:r>
          </a:p>
        </p:txBody>
      </p:sp>
      <p:sp>
        <p:nvSpPr>
          <p:cNvPr id="3" name="TextBox 2"/>
          <p:cNvSpPr txBox="1"/>
          <p:nvPr/>
        </p:nvSpPr>
        <p:spPr>
          <a:xfrm>
            <a:off x="762000" y="1331639"/>
            <a:ext cx="11430000" cy="400110"/>
          </a:xfrm>
          <a:prstGeom prst="rect">
            <a:avLst/>
          </a:prstGeom>
          <a:noFill/>
        </p:spPr>
        <p:txBody>
          <a:bodyPr wrap="square">
            <a:spAutoFit/>
          </a:bodyPr>
          <a:lstStyle/>
          <a:p>
            <a:pPr>
              <a:spcAft>
                <a:spcPts val="667"/>
              </a:spcAft>
              <a:defRPr sz="2000"/>
            </a:pPr>
            <a:r>
              <a:rPr sz="2000" b="1" dirty="0"/>
              <a:t>Paradigm Shift: </a:t>
            </a:r>
            <a:r>
              <a:rPr sz="2000" dirty="0"/>
              <a:t>From unstructured text retrieval to structured relationship reasoning</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38</a:t>
            </a:r>
          </a:p>
        </p:txBody>
      </p:sp>
      <p:pic>
        <p:nvPicPr>
          <p:cNvPr id="6" name="Picture 5" descr="A diagram of a graph&#10;&#10;AI-generated content may be incorrect.">
            <a:extLst>
              <a:ext uri="{FF2B5EF4-FFF2-40B4-BE49-F238E27FC236}">
                <a16:creationId xmlns:a16="http://schemas.microsoft.com/office/drawing/2014/main" id="{D7ACF5BF-FCC7-AB5C-97CD-3E731B68DA7F}"/>
              </a:ext>
            </a:extLst>
          </p:cNvPr>
          <p:cNvPicPr>
            <a:picLocks noChangeAspect="1"/>
          </p:cNvPicPr>
          <p:nvPr/>
        </p:nvPicPr>
        <p:blipFill>
          <a:blip r:embed="rId3"/>
          <a:stretch>
            <a:fillRect/>
          </a:stretch>
        </p:blipFill>
        <p:spPr>
          <a:xfrm>
            <a:off x="4008438" y="2181411"/>
            <a:ext cx="4175125" cy="3143250"/>
          </a:xfrm>
          <a:prstGeom prst="rect">
            <a:avLst/>
          </a:prstGeom>
        </p:spPr>
      </p:pic>
      <p:sp>
        <p:nvSpPr>
          <p:cNvPr id="8" name="TextBox 7">
            <a:extLst>
              <a:ext uri="{FF2B5EF4-FFF2-40B4-BE49-F238E27FC236}">
                <a16:creationId xmlns:a16="http://schemas.microsoft.com/office/drawing/2014/main" id="{38D21BA0-FF68-B133-B6CC-25553C330852}"/>
              </a:ext>
            </a:extLst>
          </p:cNvPr>
          <p:cNvSpPr txBox="1"/>
          <p:nvPr/>
        </p:nvSpPr>
        <p:spPr>
          <a:xfrm>
            <a:off x="960437" y="5789712"/>
            <a:ext cx="8636904" cy="400110"/>
          </a:xfrm>
          <a:prstGeom prst="rect">
            <a:avLst/>
          </a:prstGeom>
          <a:noFill/>
        </p:spPr>
        <p:txBody>
          <a:bodyPr wrap="square">
            <a:spAutoFit/>
          </a:bodyPr>
          <a:lstStyle/>
          <a:p>
            <a:pPr>
              <a:spcAft>
                <a:spcPts val="667"/>
              </a:spcAft>
              <a:defRPr sz="2000"/>
            </a:pPr>
            <a:r>
              <a:rPr lang="en-GB" sz="2000" b="1" dirty="0"/>
              <a:t>Key Capability: </a:t>
            </a:r>
            <a:r>
              <a:rPr lang="en-GB" sz="2000" dirty="0"/>
              <a:t>Multi-hop reasoning across explicit relationships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FB94D4-8C4D-DF59-A7ED-252D36049430}"/>
              </a:ext>
            </a:extLst>
          </p:cNvPr>
          <p:cNvSpPr txBox="1"/>
          <p:nvPr/>
        </p:nvSpPr>
        <p:spPr>
          <a:xfrm>
            <a:off x="458804" y="5274644"/>
            <a:ext cx="11060751" cy="646331"/>
          </a:xfrm>
          <a:custGeom>
            <a:avLst/>
            <a:gdLst>
              <a:gd name="csX0" fmla="*/ 0 w 11060751"/>
              <a:gd name="csY0" fmla="*/ 0 h 646331"/>
              <a:gd name="csX1" fmla="*/ 801904 w 11060751"/>
              <a:gd name="csY1" fmla="*/ 0 h 646331"/>
              <a:gd name="csX2" fmla="*/ 1382594 w 11060751"/>
              <a:gd name="csY2" fmla="*/ 0 h 646331"/>
              <a:gd name="csX3" fmla="*/ 2073891 w 11060751"/>
              <a:gd name="csY3" fmla="*/ 0 h 646331"/>
              <a:gd name="csX4" fmla="*/ 2875795 w 11060751"/>
              <a:gd name="csY4" fmla="*/ 0 h 646331"/>
              <a:gd name="csX5" fmla="*/ 3235270 w 11060751"/>
              <a:gd name="csY5" fmla="*/ 0 h 646331"/>
              <a:gd name="csX6" fmla="*/ 3926567 w 11060751"/>
              <a:gd name="csY6" fmla="*/ 0 h 646331"/>
              <a:gd name="csX7" fmla="*/ 4286041 w 11060751"/>
              <a:gd name="csY7" fmla="*/ 0 h 646331"/>
              <a:gd name="csX8" fmla="*/ 5087945 w 11060751"/>
              <a:gd name="csY8" fmla="*/ 0 h 646331"/>
              <a:gd name="csX9" fmla="*/ 5668635 w 11060751"/>
              <a:gd name="csY9" fmla="*/ 0 h 646331"/>
              <a:gd name="csX10" fmla="*/ 6028109 w 11060751"/>
              <a:gd name="csY10" fmla="*/ 0 h 646331"/>
              <a:gd name="csX11" fmla="*/ 6830014 w 11060751"/>
              <a:gd name="csY11" fmla="*/ 0 h 646331"/>
              <a:gd name="csX12" fmla="*/ 7742526 w 11060751"/>
              <a:gd name="csY12" fmla="*/ 0 h 646331"/>
              <a:gd name="csX13" fmla="*/ 8323215 w 11060751"/>
              <a:gd name="csY13" fmla="*/ 0 h 646331"/>
              <a:gd name="csX14" fmla="*/ 9014512 w 11060751"/>
              <a:gd name="csY14" fmla="*/ 0 h 646331"/>
              <a:gd name="csX15" fmla="*/ 9705809 w 11060751"/>
              <a:gd name="csY15" fmla="*/ 0 h 646331"/>
              <a:gd name="csX16" fmla="*/ 10175891 w 11060751"/>
              <a:gd name="csY16" fmla="*/ 0 h 646331"/>
              <a:gd name="csX17" fmla="*/ 11060751 w 11060751"/>
              <a:gd name="csY17" fmla="*/ 0 h 646331"/>
              <a:gd name="csX18" fmla="*/ 11060751 w 11060751"/>
              <a:gd name="csY18" fmla="*/ 646331 h 646331"/>
              <a:gd name="csX19" fmla="*/ 10590669 w 11060751"/>
              <a:gd name="csY19" fmla="*/ 646331 h 646331"/>
              <a:gd name="csX20" fmla="*/ 10231195 w 11060751"/>
              <a:gd name="csY20" fmla="*/ 646331 h 646331"/>
              <a:gd name="csX21" fmla="*/ 9539898 w 11060751"/>
              <a:gd name="csY21" fmla="*/ 646331 h 646331"/>
              <a:gd name="csX22" fmla="*/ 8848601 w 11060751"/>
              <a:gd name="csY22" fmla="*/ 646331 h 646331"/>
              <a:gd name="csX23" fmla="*/ 8157304 w 11060751"/>
              <a:gd name="csY23" fmla="*/ 646331 h 646331"/>
              <a:gd name="csX24" fmla="*/ 7576614 w 11060751"/>
              <a:gd name="csY24" fmla="*/ 646331 h 646331"/>
              <a:gd name="csX25" fmla="*/ 6774710 w 11060751"/>
              <a:gd name="csY25" fmla="*/ 646331 h 646331"/>
              <a:gd name="csX26" fmla="*/ 6194021 w 11060751"/>
              <a:gd name="csY26" fmla="*/ 646331 h 646331"/>
              <a:gd name="csX27" fmla="*/ 5281509 w 11060751"/>
              <a:gd name="csY27" fmla="*/ 646331 h 646331"/>
              <a:gd name="csX28" fmla="*/ 4700819 w 11060751"/>
              <a:gd name="csY28" fmla="*/ 646331 h 646331"/>
              <a:gd name="csX29" fmla="*/ 4230737 w 11060751"/>
              <a:gd name="csY29" fmla="*/ 646331 h 646331"/>
              <a:gd name="csX30" fmla="*/ 3760655 w 11060751"/>
              <a:gd name="csY30" fmla="*/ 646331 h 646331"/>
              <a:gd name="csX31" fmla="*/ 3290573 w 11060751"/>
              <a:gd name="csY31" fmla="*/ 646331 h 646331"/>
              <a:gd name="csX32" fmla="*/ 2488669 w 11060751"/>
              <a:gd name="csY32" fmla="*/ 646331 h 646331"/>
              <a:gd name="csX33" fmla="*/ 2129195 w 11060751"/>
              <a:gd name="csY33" fmla="*/ 646331 h 646331"/>
              <a:gd name="csX34" fmla="*/ 1548505 w 11060751"/>
              <a:gd name="csY34" fmla="*/ 646331 h 646331"/>
              <a:gd name="csX35" fmla="*/ 967816 w 11060751"/>
              <a:gd name="csY35" fmla="*/ 646331 h 646331"/>
              <a:gd name="csX36" fmla="*/ 0 w 11060751"/>
              <a:gd name="csY36" fmla="*/ 646331 h 646331"/>
              <a:gd name="csX37" fmla="*/ 0 w 11060751"/>
              <a:gd name="csY37" fmla="*/ 0 h 64633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1060751" h="646331" fill="none" extrusionOk="0">
                <a:moveTo>
                  <a:pt x="0" y="0"/>
                </a:moveTo>
                <a:cubicBezTo>
                  <a:pt x="241853" y="-2974"/>
                  <a:pt x="548411" y="15491"/>
                  <a:pt x="801904" y="0"/>
                </a:cubicBezTo>
                <a:cubicBezTo>
                  <a:pt x="1055397" y="-15491"/>
                  <a:pt x="1094201" y="4422"/>
                  <a:pt x="1382594" y="0"/>
                </a:cubicBezTo>
                <a:cubicBezTo>
                  <a:pt x="1670987" y="-4422"/>
                  <a:pt x="1934716" y="19754"/>
                  <a:pt x="2073891" y="0"/>
                </a:cubicBezTo>
                <a:cubicBezTo>
                  <a:pt x="2213066" y="-19754"/>
                  <a:pt x="2533633" y="21589"/>
                  <a:pt x="2875795" y="0"/>
                </a:cubicBezTo>
                <a:cubicBezTo>
                  <a:pt x="3217957" y="-21589"/>
                  <a:pt x="3129854" y="-1602"/>
                  <a:pt x="3235270" y="0"/>
                </a:cubicBezTo>
                <a:cubicBezTo>
                  <a:pt x="3340686" y="1602"/>
                  <a:pt x="3735891" y="-21831"/>
                  <a:pt x="3926567" y="0"/>
                </a:cubicBezTo>
                <a:cubicBezTo>
                  <a:pt x="4117243" y="21831"/>
                  <a:pt x="4198917" y="17555"/>
                  <a:pt x="4286041" y="0"/>
                </a:cubicBezTo>
                <a:cubicBezTo>
                  <a:pt x="4373165" y="-17555"/>
                  <a:pt x="4741682" y="-25011"/>
                  <a:pt x="5087945" y="0"/>
                </a:cubicBezTo>
                <a:cubicBezTo>
                  <a:pt x="5434208" y="25011"/>
                  <a:pt x="5404837" y="-21472"/>
                  <a:pt x="5668635" y="0"/>
                </a:cubicBezTo>
                <a:cubicBezTo>
                  <a:pt x="5932433" y="21472"/>
                  <a:pt x="5877898" y="-14643"/>
                  <a:pt x="6028109" y="0"/>
                </a:cubicBezTo>
                <a:cubicBezTo>
                  <a:pt x="6178320" y="14643"/>
                  <a:pt x="6569387" y="33365"/>
                  <a:pt x="6830014" y="0"/>
                </a:cubicBezTo>
                <a:cubicBezTo>
                  <a:pt x="7090642" y="-33365"/>
                  <a:pt x="7450713" y="-3241"/>
                  <a:pt x="7742526" y="0"/>
                </a:cubicBezTo>
                <a:cubicBezTo>
                  <a:pt x="8034339" y="3241"/>
                  <a:pt x="8177590" y="-7222"/>
                  <a:pt x="8323215" y="0"/>
                </a:cubicBezTo>
                <a:cubicBezTo>
                  <a:pt x="8468840" y="7222"/>
                  <a:pt x="8854781" y="-22438"/>
                  <a:pt x="9014512" y="0"/>
                </a:cubicBezTo>
                <a:cubicBezTo>
                  <a:pt x="9174243" y="22438"/>
                  <a:pt x="9512393" y="-31356"/>
                  <a:pt x="9705809" y="0"/>
                </a:cubicBezTo>
                <a:cubicBezTo>
                  <a:pt x="9899225" y="31356"/>
                  <a:pt x="9946472" y="380"/>
                  <a:pt x="10175891" y="0"/>
                </a:cubicBezTo>
                <a:cubicBezTo>
                  <a:pt x="10405310" y="-380"/>
                  <a:pt x="10846937" y="-36218"/>
                  <a:pt x="11060751" y="0"/>
                </a:cubicBezTo>
                <a:cubicBezTo>
                  <a:pt x="11085491" y="228221"/>
                  <a:pt x="11053429" y="486840"/>
                  <a:pt x="11060751" y="646331"/>
                </a:cubicBezTo>
                <a:cubicBezTo>
                  <a:pt x="10931278" y="664751"/>
                  <a:pt x="10747481" y="623418"/>
                  <a:pt x="10590669" y="646331"/>
                </a:cubicBezTo>
                <a:cubicBezTo>
                  <a:pt x="10433857" y="669244"/>
                  <a:pt x="10383912" y="655910"/>
                  <a:pt x="10231195" y="646331"/>
                </a:cubicBezTo>
                <a:cubicBezTo>
                  <a:pt x="10078478" y="636752"/>
                  <a:pt x="9825336" y="616278"/>
                  <a:pt x="9539898" y="646331"/>
                </a:cubicBezTo>
                <a:cubicBezTo>
                  <a:pt x="9254460" y="676384"/>
                  <a:pt x="9133992" y="655287"/>
                  <a:pt x="8848601" y="646331"/>
                </a:cubicBezTo>
                <a:cubicBezTo>
                  <a:pt x="8563210" y="637375"/>
                  <a:pt x="8437646" y="655478"/>
                  <a:pt x="8157304" y="646331"/>
                </a:cubicBezTo>
                <a:cubicBezTo>
                  <a:pt x="7876962" y="637184"/>
                  <a:pt x="7749953" y="620815"/>
                  <a:pt x="7576614" y="646331"/>
                </a:cubicBezTo>
                <a:cubicBezTo>
                  <a:pt x="7403275" y="671848"/>
                  <a:pt x="7118058" y="606629"/>
                  <a:pt x="6774710" y="646331"/>
                </a:cubicBezTo>
                <a:cubicBezTo>
                  <a:pt x="6431362" y="686033"/>
                  <a:pt x="6319627" y="674324"/>
                  <a:pt x="6194021" y="646331"/>
                </a:cubicBezTo>
                <a:cubicBezTo>
                  <a:pt x="6068415" y="618338"/>
                  <a:pt x="5633105" y="608320"/>
                  <a:pt x="5281509" y="646331"/>
                </a:cubicBezTo>
                <a:cubicBezTo>
                  <a:pt x="4929913" y="684342"/>
                  <a:pt x="4893411" y="648729"/>
                  <a:pt x="4700819" y="646331"/>
                </a:cubicBezTo>
                <a:cubicBezTo>
                  <a:pt x="4508227" y="643934"/>
                  <a:pt x="4401936" y="645343"/>
                  <a:pt x="4230737" y="646331"/>
                </a:cubicBezTo>
                <a:cubicBezTo>
                  <a:pt x="4059538" y="647319"/>
                  <a:pt x="3992773" y="629652"/>
                  <a:pt x="3760655" y="646331"/>
                </a:cubicBezTo>
                <a:cubicBezTo>
                  <a:pt x="3528537" y="663010"/>
                  <a:pt x="3492478" y="666182"/>
                  <a:pt x="3290573" y="646331"/>
                </a:cubicBezTo>
                <a:cubicBezTo>
                  <a:pt x="3088668" y="626480"/>
                  <a:pt x="2719143" y="661290"/>
                  <a:pt x="2488669" y="646331"/>
                </a:cubicBezTo>
                <a:cubicBezTo>
                  <a:pt x="2258195" y="631372"/>
                  <a:pt x="2277592" y="632414"/>
                  <a:pt x="2129195" y="646331"/>
                </a:cubicBezTo>
                <a:cubicBezTo>
                  <a:pt x="1980798" y="660248"/>
                  <a:pt x="1706428" y="648720"/>
                  <a:pt x="1548505" y="646331"/>
                </a:cubicBezTo>
                <a:cubicBezTo>
                  <a:pt x="1390582" y="643943"/>
                  <a:pt x="1104472" y="618383"/>
                  <a:pt x="967816" y="646331"/>
                </a:cubicBezTo>
                <a:cubicBezTo>
                  <a:pt x="831160" y="674279"/>
                  <a:pt x="391376" y="687313"/>
                  <a:pt x="0" y="646331"/>
                </a:cubicBezTo>
                <a:cubicBezTo>
                  <a:pt x="31906" y="516730"/>
                  <a:pt x="-12463" y="150091"/>
                  <a:pt x="0" y="0"/>
                </a:cubicBezTo>
                <a:close/>
              </a:path>
              <a:path w="11060751" h="646331" stroke="0" extrusionOk="0">
                <a:moveTo>
                  <a:pt x="0" y="0"/>
                </a:moveTo>
                <a:cubicBezTo>
                  <a:pt x="167396" y="36982"/>
                  <a:pt x="469767" y="37379"/>
                  <a:pt x="801904" y="0"/>
                </a:cubicBezTo>
                <a:cubicBezTo>
                  <a:pt x="1134041" y="-37379"/>
                  <a:pt x="1215304" y="-26738"/>
                  <a:pt x="1382594" y="0"/>
                </a:cubicBezTo>
                <a:cubicBezTo>
                  <a:pt x="1549884" y="26738"/>
                  <a:pt x="2103515" y="-2259"/>
                  <a:pt x="2295106" y="0"/>
                </a:cubicBezTo>
                <a:cubicBezTo>
                  <a:pt x="2486697" y="2259"/>
                  <a:pt x="2594894" y="-8467"/>
                  <a:pt x="2875795" y="0"/>
                </a:cubicBezTo>
                <a:cubicBezTo>
                  <a:pt x="3156696" y="8467"/>
                  <a:pt x="3231851" y="-12823"/>
                  <a:pt x="3345877" y="0"/>
                </a:cubicBezTo>
                <a:cubicBezTo>
                  <a:pt x="3459903" y="12823"/>
                  <a:pt x="3594561" y="-16432"/>
                  <a:pt x="3705352" y="0"/>
                </a:cubicBezTo>
                <a:cubicBezTo>
                  <a:pt x="3816144" y="16432"/>
                  <a:pt x="3982262" y="-21511"/>
                  <a:pt x="4175434" y="0"/>
                </a:cubicBezTo>
                <a:cubicBezTo>
                  <a:pt x="4368606" y="21511"/>
                  <a:pt x="4637016" y="34942"/>
                  <a:pt x="5087945" y="0"/>
                </a:cubicBezTo>
                <a:cubicBezTo>
                  <a:pt x="5538874" y="-34942"/>
                  <a:pt x="5326536" y="20247"/>
                  <a:pt x="5558027" y="0"/>
                </a:cubicBezTo>
                <a:cubicBezTo>
                  <a:pt x="5789518" y="-20247"/>
                  <a:pt x="5820285" y="-6750"/>
                  <a:pt x="5917502" y="0"/>
                </a:cubicBezTo>
                <a:cubicBezTo>
                  <a:pt x="6014719" y="6750"/>
                  <a:pt x="6294186" y="27838"/>
                  <a:pt x="6608799" y="0"/>
                </a:cubicBezTo>
                <a:cubicBezTo>
                  <a:pt x="6923412" y="-27838"/>
                  <a:pt x="6921084" y="-21376"/>
                  <a:pt x="7078881" y="0"/>
                </a:cubicBezTo>
                <a:cubicBezTo>
                  <a:pt x="7236678" y="21376"/>
                  <a:pt x="7444420" y="-16530"/>
                  <a:pt x="7770178" y="0"/>
                </a:cubicBezTo>
                <a:cubicBezTo>
                  <a:pt x="8095936" y="16530"/>
                  <a:pt x="8370010" y="20166"/>
                  <a:pt x="8682690" y="0"/>
                </a:cubicBezTo>
                <a:cubicBezTo>
                  <a:pt x="8995370" y="-20166"/>
                  <a:pt x="9347718" y="-12367"/>
                  <a:pt x="9595201" y="0"/>
                </a:cubicBezTo>
                <a:cubicBezTo>
                  <a:pt x="9842684" y="12367"/>
                  <a:pt x="10592958" y="-68644"/>
                  <a:pt x="11060751" y="0"/>
                </a:cubicBezTo>
                <a:cubicBezTo>
                  <a:pt x="11044098" y="178426"/>
                  <a:pt x="11070694" y="397214"/>
                  <a:pt x="11060751" y="646331"/>
                </a:cubicBezTo>
                <a:cubicBezTo>
                  <a:pt x="10812918" y="625898"/>
                  <a:pt x="10669549" y="663850"/>
                  <a:pt x="10480062" y="646331"/>
                </a:cubicBezTo>
                <a:cubicBezTo>
                  <a:pt x="10290575" y="628812"/>
                  <a:pt x="10156946" y="644354"/>
                  <a:pt x="9899372" y="646331"/>
                </a:cubicBezTo>
                <a:cubicBezTo>
                  <a:pt x="9641798" y="648309"/>
                  <a:pt x="9512767" y="629365"/>
                  <a:pt x="9208075" y="646331"/>
                </a:cubicBezTo>
                <a:cubicBezTo>
                  <a:pt x="8903383" y="663297"/>
                  <a:pt x="8776954" y="611536"/>
                  <a:pt x="8406171" y="646331"/>
                </a:cubicBezTo>
                <a:cubicBezTo>
                  <a:pt x="8035388" y="681126"/>
                  <a:pt x="8211454" y="635528"/>
                  <a:pt x="8046696" y="646331"/>
                </a:cubicBezTo>
                <a:cubicBezTo>
                  <a:pt x="7881939" y="657134"/>
                  <a:pt x="7670852" y="656357"/>
                  <a:pt x="7576614" y="646331"/>
                </a:cubicBezTo>
                <a:cubicBezTo>
                  <a:pt x="7482376" y="636305"/>
                  <a:pt x="6867408" y="659683"/>
                  <a:pt x="6664102" y="646331"/>
                </a:cubicBezTo>
                <a:cubicBezTo>
                  <a:pt x="6460796" y="632979"/>
                  <a:pt x="6248782" y="642543"/>
                  <a:pt x="6083413" y="646331"/>
                </a:cubicBezTo>
                <a:cubicBezTo>
                  <a:pt x="5918044" y="650119"/>
                  <a:pt x="5592758" y="652687"/>
                  <a:pt x="5392116" y="646331"/>
                </a:cubicBezTo>
                <a:cubicBezTo>
                  <a:pt x="5191474" y="639975"/>
                  <a:pt x="5169154" y="654896"/>
                  <a:pt x="5032642" y="646331"/>
                </a:cubicBezTo>
                <a:cubicBezTo>
                  <a:pt x="4896130" y="637766"/>
                  <a:pt x="4782740" y="639449"/>
                  <a:pt x="4673167" y="646331"/>
                </a:cubicBezTo>
                <a:cubicBezTo>
                  <a:pt x="4563594" y="653213"/>
                  <a:pt x="4115432" y="644919"/>
                  <a:pt x="3760655" y="646331"/>
                </a:cubicBezTo>
                <a:cubicBezTo>
                  <a:pt x="3405878" y="647743"/>
                  <a:pt x="3401480" y="674132"/>
                  <a:pt x="3179966" y="646331"/>
                </a:cubicBezTo>
                <a:cubicBezTo>
                  <a:pt x="2958452" y="618530"/>
                  <a:pt x="2691184" y="618678"/>
                  <a:pt x="2378061" y="646331"/>
                </a:cubicBezTo>
                <a:cubicBezTo>
                  <a:pt x="2064939" y="673984"/>
                  <a:pt x="1788184" y="625277"/>
                  <a:pt x="1465550" y="646331"/>
                </a:cubicBezTo>
                <a:cubicBezTo>
                  <a:pt x="1142916" y="667385"/>
                  <a:pt x="1269655" y="644112"/>
                  <a:pt x="1106075" y="646331"/>
                </a:cubicBezTo>
                <a:cubicBezTo>
                  <a:pt x="942496" y="648550"/>
                  <a:pt x="923861" y="659429"/>
                  <a:pt x="746601" y="646331"/>
                </a:cubicBezTo>
                <a:cubicBezTo>
                  <a:pt x="569341" y="633233"/>
                  <a:pt x="302711" y="614334"/>
                  <a:pt x="0" y="646331"/>
                </a:cubicBezTo>
                <a:cubicBezTo>
                  <a:pt x="2937" y="331124"/>
                  <a:pt x="13732" y="143697"/>
                  <a:pt x="0" y="0"/>
                </a:cubicBezTo>
                <a:close/>
              </a:path>
            </a:pathLst>
          </a:custGeom>
          <a:ln w="28575">
            <a:extLst>
              <a:ext uri="{C807C97D-BFC1-408E-A445-0C87EB9F89A2}">
                <ask:lineSketchStyleProps xmlns:ask="http://schemas.microsoft.com/office/drawing/2018/sketchyshapes" sd="228219153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1800">
                <a:solidFill>
                  <a:srgbClr val="000000"/>
                </a:solidFill>
                <a:effectLst/>
                <a:latin typeface="Calibri" panose="020F0502020204030204" pitchFamily="34" charset="0"/>
              </a:rPr>
              <a:t>RAG addresses the hallucination problem in large language models but does not completely remove it. Instead, it shifts the challenge from hallucination to retrieval.</a:t>
            </a:r>
            <a:endParaRPr lang="en-D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078442" cy="605230"/>
          </a:xfrm>
          <a:prstGeom prst="rect">
            <a:avLst/>
          </a:prstGeom>
          <a:noFill/>
        </p:spPr>
        <p:txBody>
          <a:bodyPr wrap="none">
            <a:spAutoFit/>
          </a:bodyPr>
          <a:lstStyle/>
          <a:p>
            <a:pPr>
              <a:defRPr sz="4000" b="1">
                <a:solidFill>
                  <a:srgbClr val="2C3E50"/>
                </a:solidFill>
              </a:defRPr>
            </a:pPr>
            <a:r>
              <a:rPr sz="3333"/>
              <a:t>Knowledge Graph Structure</a:t>
            </a:r>
          </a:p>
        </p:txBody>
      </p:sp>
      <p:sp>
        <p:nvSpPr>
          <p:cNvPr id="3" name="TextBox 2"/>
          <p:cNvSpPr txBox="1"/>
          <p:nvPr/>
        </p:nvSpPr>
        <p:spPr>
          <a:xfrm>
            <a:off x="381000" y="914400"/>
            <a:ext cx="11430000" cy="1592744"/>
          </a:xfrm>
          <a:prstGeom prst="rect">
            <a:avLst/>
          </a:prstGeom>
          <a:noFill/>
        </p:spPr>
        <p:txBody>
          <a:bodyPr wrap="square">
            <a:spAutoFit/>
          </a:bodyPr>
          <a:lstStyle/>
          <a:p>
            <a:pPr>
              <a:spcAft>
                <a:spcPts val="667"/>
              </a:spcAft>
              <a:defRPr sz="2000"/>
            </a:pPr>
            <a:r>
              <a:rPr sz="2000" b="1" dirty="0"/>
              <a:t>Components:</a:t>
            </a:r>
          </a:p>
          <a:p>
            <a:pPr>
              <a:spcAft>
                <a:spcPts val="667"/>
              </a:spcAft>
              <a:defRPr sz="2000"/>
            </a:pPr>
            <a:r>
              <a:rPr sz="2000" b="1" dirty="0"/>
              <a:t>Nodes:</a:t>
            </a:r>
            <a:r>
              <a:rPr sz="2000" dirty="0"/>
              <a:t> Entities (people, places, concepts, products)</a:t>
            </a:r>
          </a:p>
          <a:p>
            <a:pPr>
              <a:spcAft>
                <a:spcPts val="667"/>
              </a:spcAft>
              <a:defRPr sz="2000"/>
            </a:pPr>
            <a:r>
              <a:rPr sz="2000" b="1" dirty="0"/>
              <a:t>Edges: </a:t>
            </a:r>
            <a:r>
              <a:rPr sz="2000" dirty="0"/>
              <a:t>Relationships (</a:t>
            </a:r>
            <a:r>
              <a:rPr sz="2000" dirty="0" err="1"/>
              <a:t>works_for</a:t>
            </a:r>
            <a:r>
              <a:rPr sz="2000" dirty="0"/>
              <a:t>, </a:t>
            </a:r>
            <a:r>
              <a:rPr sz="2000" dirty="0" err="1"/>
              <a:t>located_in</a:t>
            </a:r>
            <a:r>
              <a:rPr sz="2000" dirty="0"/>
              <a:t>, </a:t>
            </a:r>
            <a:r>
              <a:rPr sz="2000" dirty="0" err="1"/>
              <a:t>caused_by</a:t>
            </a:r>
            <a:r>
              <a:rPr sz="2000" dirty="0"/>
              <a:t>)</a:t>
            </a:r>
          </a:p>
          <a:p>
            <a:pPr>
              <a:spcAft>
                <a:spcPts val="667"/>
              </a:spcAft>
              <a:defRPr sz="2000"/>
            </a:pPr>
            <a:r>
              <a:rPr sz="2000" b="1" dirty="0"/>
              <a:t>Properties: </a:t>
            </a:r>
            <a:r>
              <a:rPr sz="2000" dirty="0"/>
              <a:t>Attributes (name, date, description)</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39</a:t>
            </a:r>
          </a:p>
        </p:txBody>
      </p:sp>
      <p:pic>
        <p:nvPicPr>
          <p:cNvPr id="5" name="Picture 4" descr="A diagram of a diagram of a diagram&#10;&#10;AI-generated content may be incorrect.">
            <a:extLst>
              <a:ext uri="{FF2B5EF4-FFF2-40B4-BE49-F238E27FC236}">
                <a16:creationId xmlns:a16="http://schemas.microsoft.com/office/drawing/2014/main" id="{081ACBA0-E3B3-5A8B-BC80-5D0355D1DCC9}"/>
              </a:ext>
            </a:extLst>
          </p:cNvPr>
          <p:cNvPicPr>
            <a:picLocks noChangeAspect="1"/>
          </p:cNvPicPr>
          <p:nvPr/>
        </p:nvPicPr>
        <p:blipFill>
          <a:blip r:embed="rId3"/>
          <a:stretch>
            <a:fillRect/>
          </a:stretch>
        </p:blipFill>
        <p:spPr>
          <a:xfrm>
            <a:off x="8552002" y="2349454"/>
            <a:ext cx="2790032" cy="2714625"/>
          </a:xfrm>
          <a:prstGeom prst="rect">
            <a:avLst/>
          </a:prstGeom>
          <a:ln w="127000" cap="sq">
            <a:solidFill>
              <a:srgbClr val="EE0000"/>
            </a:solidFill>
            <a:miter lim="800000"/>
          </a:ln>
          <a:effectLst>
            <a:outerShdw blurRad="57150" dist="50800" dir="2700000" algn="tl" rotWithShape="0">
              <a:srgbClr val="000000">
                <a:alpha val="40000"/>
              </a:srgbClr>
            </a:outerShdw>
          </a:effectLst>
        </p:spPr>
      </p:pic>
      <p:pic>
        <p:nvPicPr>
          <p:cNvPr id="6" name="Picture 5" descr="A diagram of a company&#10;&#10;AI-generated content may be incorrect.">
            <a:extLst>
              <a:ext uri="{FF2B5EF4-FFF2-40B4-BE49-F238E27FC236}">
                <a16:creationId xmlns:a16="http://schemas.microsoft.com/office/drawing/2014/main" id="{199CBE18-CD5F-6809-3D82-DAFBD3AC374D}"/>
              </a:ext>
            </a:extLst>
          </p:cNvPr>
          <p:cNvPicPr>
            <a:picLocks noChangeAspect="1"/>
          </p:cNvPicPr>
          <p:nvPr/>
        </p:nvPicPr>
        <p:blipFill>
          <a:blip r:embed="rId4"/>
          <a:stretch>
            <a:fillRect/>
          </a:stretch>
        </p:blipFill>
        <p:spPr>
          <a:xfrm>
            <a:off x="849966" y="2896365"/>
            <a:ext cx="5402088" cy="2222500"/>
          </a:xfrm>
          <a:prstGeom prst="rect">
            <a:avLst/>
          </a:prstGeom>
        </p:spPr>
      </p:pic>
      <p:sp>
        <p:nvSpPr>
          <p:cNvPr id="8" name="TextBox 7">
            <a:extLst>
              <a:ext uri="{FF2B5EF4-FFF2-40B4-BE49-F238E27FC236}">
                <a16:creationId xmlns:a16="http://schemas.microsoft.com/office/drawing/2014/main" id="{0B73D1A4-4000-A3C4-A4C1-F843AADA54B2}"/>
              </a:ext>
            </a:extLst>
          </p:cNvPr>
          <p:cNvSpPr txBox="1"/>
          <p:nvPr/>
        </p:nvSpPr>
        <p:spPr>
          <a:xfrm>
            <a:off x="564266" y="5554604"/>
            <a:ext cx="9640747" cy="797654"/>
          </a:xfrm>
          <a:prstGeom prst="rect">
            <a:avLst/>
          </a:prstGeom>
          <a:noFill/>
        </p:spPr>
        <p:txBody>
          <a:bodyPr wrap="square">
            <a:spAutoFit/>
          </a:bodyPr>
          <a:lstStyle/>
          <a:p>
            <a:pPr>
              <a:spcAft>
                <a:spcPts val="667"/>
              </a:spcAft>
              <a:defRPr sz="2000"/>
            </a:pPr>
            <a:r>
              <a:rPr lang="en-GB" sz="2000" b="1" dirty="0"/>
              <a:t>Query Example: </a:t>
            </a:r>
            <a:r>
              <a:rPr lang="en-GB" sz="2000" dirty="0"/>
              <a:t>"What products are made by the company Tim Cook leads?"</a:t>
            </a:r>
          </a:p>
          <a:p>
            <a:pPr>
              <a:spcAft>
                <a:spcPts val="667"/>
              </a:spcAft>
              <a:defRPr sz="2000"/>
            </a:pPr>
            <a:r>
              <a:rPr lang="en-GB" sz="2000" b="1" dirty="0"/>
              <a:t>Multi-hop: </a:t>
            </a:r>
            <a:r>
              <a:rPr lang="en-GB" sz="2000" dirty="0"/>
              <a:t>Tim Cook → CEO → Apple Inc. → Products → iPhone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576" y="2710404"/>
            <a:ext cx="5010816" cy="1153667"/>
          </a:xfrm>
          <a:prstGeom prst="rect">
            <a:avLst/>
          </a:prstGeom>
        </p:spPr>
        <p:txBody>
          <a:bodyPr vert="horz" lIns="76200" tIns="38100" rIns="76200" bIns="38100" rtlCol="0" anchor="b">
            <a:normAutofit/>
          </a:bodyPr>
          <a:lstStyle/>
          <a:p>
            <a:pPr>
              <a:lnSpc>
                <a:spcPct val="90000"/>
              </a:lnSpc>
              <a:spcBef>
                <a:spcPct val="0"/>
              </a:spcBef>
              <a:spcAft>
                <a:spcPts val="500"/>
              </a:spcAft>
              <a:defRPr sz="4000" b="1">
                <a:solidFill>
                  <a:srgbClr val="2C3E50"/>
                </a:solidFill>
              </a:defRPr>
            </a:pPr>
            <a:r>
              <a:rPr lang="en-US" sz="3417" dirty="0" err="1">
                <a:latin typeface="+mj-lt"/>
                <a:ea typeface="+mj-ea"/>
                <a:cs typeface="+mj-cs"/>
              </a:rPr>
              <a:t>GraphRAG</a:t>
            </a:r>
            <a:r>
              <a:rPr lang="en-US" sz="3417" dirty="0">
                <a:latin typeface="+mj-lt"/>
                <a:ea typeface="+mj-ea"/>
                <a:cs typeface="+mj-cs"/>
              </a:rPr>
              <a:t> Architecture: Four Components</a:t>
            </a:r>
          </a:p>
        </p:txBody>
      </p:sp>
      <p:sp>
        <p:nvSpPr>
          <p:cNvPr id="3" name="TextBox 2"/>
          <p:cNvSpPr txBox="1"/>
          <p:nvPr/>
        </p:nvSpPr>
        <p:spPr>
          <a:xfrm>
            <a:off x="11232323" y="6394720"/>
            <a:ext cx="959677" cy="289661"/>
          </a:xfrm>
          <a:prstGeom prst="rect">
            <a:avLst/>
          </a:prstGeom>
        </p:spPr>
        <p:txBody>
          <a:bodyPr vert="horz" lIns="76200" tIns="38100" rIns="76200" bIns="38100" rtlCol="0">
            <a:normAutofit fontScale="85000" lnSpcReduction="10000"/>
          </a:bodyPr>
          <a:lstStyle/>
          <a:p>
            <a:pPr>
              <a:lnSpc>
                <a:spcPct val="90000"/>
              </a:lnSpc>
              <a:spcBef>
                <a:spcPts val="833"/>
              </a:spcBef>
              <a:defRPr sz="1200"/>
            </a:pPr>
            <a:r>
              <a:rPr lang="en-US" sz="2000" dirty="0"/>
              <a:t>40</a:t>
            </a:r>
          </a:p>
        </p:txBody>
      </p:sp>
      <p:pic>
        <p:nvPicPr>
          <p:cNvPr id="5" name="Picture 4" descr="A diagram of a graph&#10;&#10;AI-generated content may be incorrect.">
            <a:extLst>
              <a:ext uri="{FF2B5EF4-FFF2-40B4-BE49-F238E27FC236}">
                <a16:creationId xmlns:a16="http://schemas.microsoft.com/office/drawing/2014/main" id="{C5FEBD67-4721-4F7F-9D10-2123C2C8D528}"/>
              </a:ext>
            </a:extLst>
          </p:cNvPr>
          <p:cNvPicPr>
            <a:picLocks noChangeAspect="1"/>
          </p:cNvPicPr>
          <p:nvPr/>
        </p:nvPicPr>
        <p:blipFill>
          <a:blip r:embed="rId3"/>
          <a:stretch>
            <a:fillRect/>
          </a:stretch>
        </p:blipFill>
        <p:spPr>
          <a:xfrm>
            <a:off x="6504468" y="408544"/>
            <a:ext cx="3790672" cy="60409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525743" cy="605230"/>
          </a:xfrm>
          <a:prstGeom prst="rect">
            <a:avLst/>
          </a:prstGeom>
          <a:noFill/>
        </p:spPr>
        <p:txBody>
          <a:bodyPr wrap="none">
            <a:spAutoFit/>
          </a:bodyPr>
          <a:lstStyle/>
          <a:p>
            <a:pPr>
              <a:defRPr sz="4000" b="1">
                <a:solidFill>
                  <a:srgbClr val="2C3E50"/>
                </a:solidFill>
              </a:defRPr>
            </a:pPr>
            <a:r>
              <a:rPr sz="3333"/>
              <a:t>Multi-Hop Reasoning Example</a:t>
            </a:r>
          </a:p>
        </p:txBody>
      </p:sp>
      <p:sp>
        <p:nvSpPr>
          <p:cNvPr id="3" name="TextBox 2"/>
          <p:cNvSpPr txBox="1"/>
          <p:nvPr/>
        </p:nvSpPr>
        <p:spPr>
          <a:xfrm>
            <a:off x="549234" y="5090556"/>
            <a:ext cx="7130143" cy="1041504"/>
          </a:xfrm>
          <a:prstGeom prst="rect">
            <a:avLst/>
          </a:prstGeom>
          <a:noFill/>
        </p:spPr>
        <p:txBody>
          <a:bodyPr wrap="square">
            <a:spAutoFit/>
          </a:bodyPr>
          <a:lstStyle/>
          <a:p>
            <a:pPr>
              <a:spcAft>
                <a:spcPts val="667"/>
              </a:spcAft>
              <a:defRPr sz="2000"/>
            </a:pPr>
            <a:r>
              <a:rPr sz="1667" b="1" dirty="0"/>
              <a:t>Hop 1:</a:t>
            </a:r>
            <a:r>
              <a:rPr sz="1667" dirty="0"/>
              <a:t> Investor X → Companies (A, B)</a:t>
            </a:r>
          </a:p>
          <a:p>
            <a:pPr>
              <a:spcAft>
                <a:spcPts val="667"/>
              </a:spcAft>
              <a:defRPr sz="2000"/>
            </a:pPr>
            <a:r>
              <a:rPr sz="1667" b="1" dirty="0"/>
              <a:t>Hop 2:</a:t>
            </a:r>
            <a:r>
              <a:rPr sz="1667" dirty="0"/>
              <a:t> Companies → Technologies (1, 2, 3)</a:t>
            </a:r>
          </a:p>
          <a:p>
            <a:pPr>
              <a:spcAft>
                <a:spcPts val="667"/>
              </a:spcAft>
              <a:defRPr sz="2000"/>
            </a:pPr>
            <a:r>
              <a:rPr sz="1667" b="1" dirty="0"/>
              <a:t>Answer: </a:t>
            </a:r>
            <a:r>
              <a:rPr sz="1667" dirty="0"/>
              <a:t>Technology 1, Technology 2, Technology 3</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43</a:t>
            </a:r>
          </a:p>
        </p:txBody>
      </p:sp>
      <p:sp>
        <p:nvSpPr>
          <p:cNvPr id="6" name="TextBox 5">
            <a:extLst>
              <a:ext uri="{FF2B5EF4-FFF2-40B4-BE49-F238E27FC236}">
                <a16:creationId xmlns:a16="http://schemas.microsoft.com/office/drawing/2014/main" id="{D98A61C3-F4B7-249F-C98D-C35D4D73636C}"/>
              </a:ext>
            </a:extLst>
          </p:cNvPr>
          <p:cNvSpPr txBox="1"/>
          <p:nvPr/>
        </p:nvSpPr>
        <p:spPr>
          <a:xfrm>
            <a:off x="465117" y="1135034"/>
            <a:ext cx="7847610" cy="348878"/>
          </a:xfrm>
          <a:prstGeom prst="rect">
            <a:avLst/>
          </a:prstGeom>
          <a:noFill/>
        </p:spPr>
        <p:txBody>
          <a:bodyPr wrap="square">
            <a:spAutoFit/>
          </a:bodyPr>
          <a:lstStyle/>
          <a:p>
            <a:pPr>
              <a:spcAft>
                <a:spcPts val="667"/>
              </a:spcAft>
              <a:defRPr sz="2000"/>
            </a:pPr>
            <a:r>
              <a:rPr lang="en-GB" sz="1667" b="1" dirty="0"/>
              <a:t>Query</a:t>
            </a:r>
            <a:r>
              <a:rPr lang="en-GB" sz="1667" dirty="0"/>
              <a:t>: "What technologies are used by companies funded by Investor X?"</a:t>
            </a:r>
          </a:p>
        </p:txBody>
      </p:sp>
      <p:pic>
        <p:nvPicPr>
          <p:cNvPr id="8" name="Picture 7" descr="A diagram of a company&#10;&#10;AI-generated content may be incorrect.">
            <a:extLst>
              <a:ext uri="{FF2B5EF4-FFF2-40B4-BE49-F238E27FC236}">
                <a16:creationId xmlns:a16="http://schemas.microsoft.com/office/drawing/2014/main" id="{63A85B6A-9F21-C5B2-7D88-2224CA66F78C}"/>
              </a:ext>
            </a:extLst>
          </p:cNvPr>
          <p:cNvPicPr>
            <a:picLocks noChangeAspect="1"/>
          </p:cNvPicPr>
          <p:nvPr/>
        </p:nvPicPr>
        <p:blipFill>
          <a:blip r:embed="rId3"/>
          <a:stretch>
            <a:fillRect/>
          </a:stretch>
        </p:blipFill>
        <p:spPr>
          <a:xfrm>
            <a:off x="2864767" y="1900052"/>
            <a:ext cx="6845697" cy="254097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1BD8C-D1A8-992C-C82C-36C3E8D14DBB}"/>
              </a:ext>
            </a:extLst>
          </p:cNvPr>
          <p:cNvPicPr>
            <a:picLocks noChangeAspect="1"/>
          </p:cNvPicPr>
          <p:nvPr/>
        </p:nvPicPr>
        <p:blipFill>
          <a:blip r:embed="rId4"/>
          <a:srcRect t="7550" b="7560"/>
          <a:stretch/>
        </p:blipFill>
        <p:spPr>
          <a:xfrm>
            <a:off x="20" y="1282"/>
            <a:ext cx="12191980" cy="685671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7827527" cy="605230"/>
          </a:xfrm>
          <a:prstGeom prst="rect">
            <a:avLst/>
          </a:prstGeom>
          <a:noFill/>
        </p:spPr>
        <p:txBody>
          <a:bodyPr wrap="none">
            <a:spAutoFit/>
          </a:bodyPr>
          <a:lstStyle/>
          <a:p>
            <a:pPr>
              <a:defRPr sz="4000" b="1">
                <a:solidFill>
                  <a:srgbClr val="2C3E50"/>
                </a:solidFill>
              </a:defRPr>
            </a:pPr>
            <a:r>
              <a:rPr sz="3333"/>
              <a:t>Self-Correcting RAG: The Reflection Pattern</a:t>
            </a:r>
          </a:p>
        </p:txBody>
      </p:sp>
      <p:sp>
        <p:nvSpPr>
          <p:cNvPr id="3" name="TextBox 2"/>
          <p:cNvSpPr txBox="1"/>
          <p:nvPr/>
        </p:nvSpPr>
        <p:spPr>
          <a:xfrm>
            <a:off x="583558" y="914400"/>
            <a:ext cx="11430000" cy="1707903"/>
          </a:xfrm>
          <a:prstGeom prst="rect">
            <a:avLst/>
          </a:prstGeom>
          <a:noFill/>
        </p:spPr>
        <p:txBody>
          <a:bodyPr wrap="square">
            <a:spAutoFit/>
          </a:bodyPr>
          <a:lstStyle/>
          <a:p>
            <a:endParaRPr sz="2333" dirty="0"/>
          </a:p>
          <a:p>
            <a:pPr>
              <a:spcAft>
                <a:spcPts val="667"/>
              </a:spcAft>
              <a:defRPr sz="2000"/>
            </a:pPr>
            <a:r>
              <a:rPr sz="2333" b="1" dirty="0"/>
              <a:t>Limitation of Basic RAG: </a:t>
            </a:r>
            <a:endParaRPr lang="en-GB" sz="2333" dirty="0"/>
          </a:p>
          <a:p>
            <a:pPr>
              <a:spcAft>
                <a:spcPts val="667"/>
              </a:spcAft>
              <a:defRPr sz="2000"/>
            </a:pPr>
            <a:r>
              <a:rPr lang="en-GB" sz="2333" dirty="0"/>
              <a:t>		</a:t>
            </a:r>
            <a:r>
              <a:rPr sz="2333" dirty="0"/>
              <a:t> </a:t>
            </a:r>
            <a:r>
              <a:rPr lang="en-GB" sz="2333" dirty="0"/>
              <a:t>No </a:t>
            </a:r>
            <a:r>
              <a:rPr sz="2333" dirty="0"/>
              <a:t>quality control - bad retrieval = bad answer</a:t>
            </a:r>
          </a:p>
          <a:p>
            <a:pPr>
              <a:spcAft>
                <a:spcPts val="667"/>
              </a:spcAft>
              <a:defRPr sz="2000"/>
            </a:pPr>
            <a:r>
              <a:rPr sz="2333" b="1" dirty="0"/>
              <a:t>Solution: </a:t>
            </a:r>
            <a:r>
              <a:rPr sz="2333" dirty="0"/>
              <a:t>Add self-evaluation and corrective loops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46</a:t>
            </a:r>
          </a:p>
        </p:txBody>
      </p:sp>
      <p:pic>
        <p:nvPicPr>
          <p:cNvPr id="6" name="Picture 5" descr="A diagram of a self-critic&#10;&#10;AI-generated content may be incorrect.">
            <a:extLst>
              <a:ext uri="{FF2B5EF4-FFF2-40B4-BE49-F238E27FC236}">
                <a16:creationId xmlns:a16="http://schemas.microsoft.com/office/drawing/2014/main" id="{571F5CF9-7B83-3B6F-3B0C-6DB4011E3DB4}"/>
              </a:ext>
            </a:extLst>
          </p:cNvPr>
          <p:cNvPicPr>
            <a:picLocks noChangeAspect="1"/>
          </p:cNvPicPr>
          <p:nvPr/>
        </p:nvPicPr>
        <p:blipFill>
          <a:blip r:embed="rId3"/>
          <a:stretch>
            <a:fillRect/>
          </a:stretch>
        </p:blipFill>
        <p:spPr>
          <a:xfrm>
            <a:off x="8409684" y="914400"/>
            <a:ext cx="2808113" cy="5833488"/>
          </a:xfrm>
          <a:prstGeom prst="rect">
            <a:avLst/>
          </a:prstGeom>
        </p:spPr>
      </p:pic>
      <p:sp>
        <p:nvSpPr>
          <p:cNvPr id="8" name="TextBox 7">
            <a:extLst>
              <a:ext uri="{FF2B5EF4-FFF2-40B4-BE49-F238E27FC236}">
                <a16:creationId xmlns:a16="http://schemas.microsoft.com/office/drawing/2014/main" id="{D38606A8-4F73-A363-A807-DBF8338B6357}"/>
              </a:ext>
            </a:extLst>
          </p:cNvPr>
          <p:cNvSpPr txBox="1"/>
          <p:nvPr/>
        </p:nvSpPr>
        <p:spPr>
          <a:xfrm>
            <a:off x="733063" y="5999985"/>
            <a:ext cx="6096000" cy="400110"/>
          </a:xfrm>
          <a:prstGeom prst="rect">
            <a:avLst/>
          </a:prstGeom>
          <a:noFill/>
        </p:spPr>
        <p:txBody>
          <a:bodyPr wrap="square">
            <a:spAutoFit/>
          </a:bodyPr>
          <a:lstStyle/>
          <a:p>
            <a:pPr>
              <a:spcAft>
                <a:spcPts val="667"/>
              </a:spcAft>
              <a:defRPr sz="2000"/>
            </a:pPr>
            <a:r>
              <a:rPr lang="en-GB" sz="2000" b="1" dirty="0"/>
              <a:t>Key Patterns: </a:t>
            </a:r>
            <a:r>
              <a:rPr lang="en-GB" sz="2000" dirty="0"/>
              <a:t>Self-RAG, Corrective RAG (CRAG)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4029886" cy="605230"/>
          </a:xfrm>
          <a:prstGeom prst="rect">
            <a:avLst/>
          </a:prstGeom>
          <a:noFill/>
        </p:spPr>
        <p:txBody>
          <a:bodyPr wrap="none">
            <a:spAutoFit/>
          </a:bodyPr>
          <a:lstStyle/>
          <a:p>
            <a:pPr>
              <a:defRPr sz="4000" b="1">
                <a:solidFill>
                  <a:srgbClr val="2C3E50"/>
                </a:solidFill>
              </a:defRPr>
            </a:pPr>
            <a:r>
              <a:rPr sz="3333"/>
              <a:t>Self-RAG Architecture</a:t>
            </a:r>
          </a:p>
        </p:txBody>
      </p:sp>
      <p:sp>
        <p:nvSpPr>
          <p:cNvPr id="3" name="TextBox 2"/>
          <p:cNvSpPr txBox="1"/>
          <p:nvPr/>
        </p:nvSpPr>
        <p:spPr>
          <a:xfrm>
            <a:off x="381000" y="914400"/>
            <a:ext cx="11430000" cy="348878"/>
          </a:xfrm>
          <a:prstGeom prst="rect">
            <a:avLst/>
          </a:prstGeom>
          <a:noFill/>
        </p:spPr>
        <p:txBody>
          <a:bodyPr wrap="square">
            <a:spAutoFit/>
          </a:bodyPr>
          <a:lstStyle/>
          <a:p>
            <a:pPr>
              <a:spcAft>
                <a:spcPts val="667"/>
              </a:spcAft>
              <a:defRPr sz="2000"/>
            </a:pPr>
            <a:r>
              <a:rPr sz="1667" b="1" dirty="0"/>
              <a:t>Innovation: </a:t>
            </a:r>
            <a:r>
              <a:rPr sz="1667" dirty="0"/>
              <a:t>LLM generates "reflection tokens" to self-assess at each step.</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47</a:t>
            </a:r>
          </a:p>
        </p:txBody>
      </p:sp>
      <p:sp>
        <p:nvSpPr>
          <p:cNvPr id="6" name="TextBox 5">
            <a:extLst>
              <a:ext uri="{FF2B5EF4-FFF2-40B4-BE49-F238E27FC236}">
                <a16:creationId xmlns:a16="http://schemas.microsoft.com/office/drawing/2014/main" id="{8C7790DD-ED61-02E5-E5BD-66775747FCBF}"/>
              </a:ext>
            </a:extLst>
          </p:cNvPr>
          <p:cNvSpPr txBox="1"/>
          <p:nvPr/>
        </p:nvSpPr>
        <p:spPr>
          <a:xfrm>
            <a:off x="482278" y="4958162"/>
            <a:ext cx="6096000" cy="1387816"/>
          </a:xfrm>
          <a:prstGeom prst="rect">
            <a:avLst/>
          </a:prstGeom>
          <a:noFill/>
        </p:spPr>
        <p:txBody>
          <a:bodyPr wrap="square">
            <a:spAutoFit/>
          </a:bodyPr>
          <a:lstStyle/>
          <a:p>
            <a:pPr>
              <a:spcAft>
                <a:spcPts val="667"/>
              </a:spcAft>
              <a:defRPr sz="2000"/>
            </a:pPr>
            <a:r>
              <a:rPr lang="en-GB" sz="1667" b="1" dirty="0"/>
              <a:t>Reflection Tokens:</a:t>
            </a:r>
          </a:p>
          <a:p>
            <a:pPr>
              <a:spcAft>
                <a:spcPts val="667"/>
              </a:spcAft>
              <a:defRPr sz="2000"/>
            </a:pPr>
            <a:r>
              <a:rPr lang="en-GB" sz="1667" b="1" dirty="0"/>
              <a:t>Relevance: </a:t>
            </a:r>
            <a:r>
              <a:rPr lang="en-GB" sz="1667" dirty="0"/>
              <a:t>Is the document relevant to the query?</a:t>
            </a:r>
          </a:p>
          <a:p>
            <a:pPr>
              <a:spcAft>
                <a:spcPts val="667"/>
              </a:spcAft>
              <a:defRPr sz="2000"/>
            </a:pPr>
            <a:r>
              <a:rPr lang="en-GB" sz="1667" b="1" dirty="0"/>
              <a:t>Support: </a:t>
            </a:r>
            <a:r>
              <a:rPr lang="en-GB" sz="1667" dirty="0"/>
              <a:t>Is the answer supported by the document?</a:t>
            </a:r>
          </a:p>
          <a:p>
            <a:pPr>
              <a:spcAft>
                <a:spcPts val="667"/>
              </a:spcAft>
              <a:defRPr sz="2000"/>
            </a:pPr>
            <a:r>
              <a:rPr lang="en-GB" sz="1667" b="1" dirty="0"/>
              <a:t>Utility: </a:t>
            </a:r>
            <a:r>
              <a:rPr lang="en-GB" sz="1667" dirty="0"/>
              <a:t>Is the answer useful to the user?</a:t>
            </a:r>
          </a:p>
        </p:txBody>
      </p:sp>
      <p:pic>
        <p:nvPicPr>
          <p:cNvPr id="12" name="Picture 11" descr="A diagram of a system&#10;&#10;AI-generated content may be incorrect.">
            <a:extLst>
              <a:ext uri="{FF2B5EF4-FFF2-40B4-BE49-F238E27FC236}">
                <a16:creationId xmlns:a16="http://schemas.microsoft.com/office/drawing/2014/main" id="{7F62EB96-1245-2337-5CB1-E5AC81FFD57D}"/>
              </a:ext>
            </a:extLst>
          </p:cNvPr>
          <p:cNvPicPr>
            <a:picLocks noChangeAspect="1"/>
          </p:cNvPicPr>
          <p:nvPr/>
        </p:nvPicPr>
        <p:blipFill>
          <a:blip r:embed="rId3"/>
          <a:stretch>
            <a:fillRect/>
          </a:stretch>
        </p:blipFill>
        <p:spPr>
          <a:xfrm>
            <a:off x="7826375" y="571500"/>
            <a:ext cx="3460750" cy="5905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F91BAB-BBBA-B50D-9476-6893ADCA2FB9}"/>
              </a:ext>
            </a:extLst>
          </p:cNvPr>
          <p:cNvPicPr>
            <a:picLocks noChangeAspect="1"/>
          </p:cNvPicPr>
          <p:nvPr/>
        </p:nvPicPr>
        <p:blipFill>
          <a:blip r:embed="rId3"/>
          <a:srcRect r="1667"/>
          <a:stretch>
            <a:fillRect/>
          </a:stretch>
        </p:blipFill>
        <p:spPr>
          <a:xfrm>
            <a:off x="17" y="8"/>
            <a:ext cx="12191982" cy="5486392"/>
          </a:xfrm>
          <a:prstGeom prst="rect">
            <a:avLst/>
          </a:prstGeom>
          <a:effectLst>
            <a:outerShdw blurRad="596900" dist="330200" dir="8820000" sx="87000" sy="87000" algn="ctr" rotWithShape="0">
              <a:srgbClr val="000000">
                <a:alpha val="29000"/>
              </a:srgbClr>
            </a:outerShdw>
          </a:effectLst>
        </p:spPr>
      </p:pic>
      <p:sp>
        <p:nvSpPr>
          <p:cNvPr id="2" name="TextBox 1"/>
          <p:cNvSpPr txBox="1"/>
          <p:nvPr/>
        </p:nvSpPr>
        <p:spPr>
          <a:xfrm>
            <a:off x="589556" y="5746071"/>
            <a:ext cx="7015499" cy="852260"/>
          </a:xfrm>
          <a:prstGeom prst="rect">
            <a:avLst/>
          </a:prstGeom>
        </p:spPr>
        <p:txBody>
          <a:bodyPr vert="horz" lIns="76200" tIns="38100" rIns="76200" bIns="38100" rtlCol="0" anchor="ctr">
            <a:normAutofit/>
          </a:bodyPr>
          <a:lstStyle/>
          <a:p>
            <a:pPr>
              <a:lnSpc>
                <a:spcPct val="90000"/>
              </a:lnSpc>
              <a:spcBef>
                <a:spcPct val="0"/>
              </a:spcBef>
              <a:spcAft>
                <a:spcPts val="500"/>
              </a:spcAft>
              <a:defRPr sz="4000" b="1">
                <a:solidFill>
                  <a:srgbClr val="2C3E50"/>
                </a:solidFill>
              </a:defRPr>
            </a:pPr>
            <a:r>
              <a:rPr lang="en-US" sz="3083">
                <a:latin typeface="+mj-lt"/>
                <a:ea typeface="+mj-ea"/>
                <a:cs typeface="+mj-cs"/>
              </a:rPr>
              <a:t>Self-RAG: Reflection Token Generation</a:t>
            </a:r>
          </a:p>
        </p:txBody>
      </p:sp>
      <p:sp>
        <p:nvSpPr>
          <p:cNvPr id="4" name="TextBox 3"/>
          <p:cNvSpPr txBox="1"/>
          <p:nvPr/>
        </p:nvSpPr>
        <p:spPr>
          <a:xfrm>
            <a:off x="7605056" y="5746071"/>
            <a:ext cx="4114801" cy="852260"/>
          </a:xfrm>
          <a:prstGeom prst="rect">
            <a:avLst/>
          </a:prstGeom>
        </p:spPr>
        <p:txBody>
          <a:bodyPr vert="horz" lIns="76200" tIns="38100" rIns="76200" bIns="38100" rtlCol="0" anchor="ctr">
            <a:normAutofit/>
          </a:bodyPr>
          <a:lstStyle/>
          <a:p>
            <a:pPr algn="r">
              <a:lnSpc>
                <a:spcPct val="90000"/>
              </a:lnSpc>
              <a:spcBef>
                <a:spcPts val="833"/>
              </a:spcBef>
              <a:defRPr sz="1200"/>
            </a:pPr>
            <a:r>
              <a:rPr lang="en-US" sz="2000"/>
              <a:t>48</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7418249" cy="605230"/>
          </a:xfrm>
          <a:prstGeom prst="rect">
            <a:avLst/>
          </a:prstGeom>
          <a:noFill/>
        </p:spPr>
        <p:txBody>
          <a:bodyPr wrap="none">
            <a:spAutoFit/>
          </a:bodyPr>
          <a:lstStyle/>
          <a:p>
            <a:pPr>
              <a:defRPr sz="4000" b="1">
                <a:solidFill>
                  <a:srgbClr val="2C3E50"/>
                </a:solidFill>
              </a:defRPr>
            </a:pPr>
            <a:r>
              <a:rPr sz="3333"/>
              <a:t>Corrective RAG (CRAG): External Fallback</a:t>
            </a:r>
          </a:p>
        </p:txBody>
      </p:sp>
      <p:sp>
        <p:nvSpPr>
          <p:cNvPr id="3" name="TextBox 2"/>
          <p:cNvSpPr txBox="1"/>
          <p:nvPr/>
        </p:nvSpPr>
        <p:spPr>
          <a:xfrm>
            <a:off x="381000" y="914400"/>
            <a:ext cx="11430000" cy="348878"/>
          </a:xfrm>
          <a:prstGeom prst="rect">
            <a:avLst/>
          </a:prstGeom>
          <a:noFill/>
        </p:spPr>
        <p:txBody>
          <a:bodyPr wrap="square">
            <a:spAutoFit/>
          </a:bodyPr>
          <a:lstStyle/>
          <a:p>
            <a:pPr>
              <a:spcAft>
                <a:spcPts val="667"/>
              </a:spcAft>
              <a:defRPr sz="2000"/>
            </a:pPr>
            <a:r>
              <a:rPr sz="1667" b="1" dirty="0"/>
              <a:t>Innovation</a:t>
            </a:r>
            <a:r>
              <a:rPr sz="1667" dirty="0"/>
              <a:t>: Detect poor retrieval and trigger web search as fallback.</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49</a:t>
            </a:r>
          </a:p>
        </p:txBody>
      </p:sp>
      <p:pic>
        <p:nvPicPr>
          <p:cNvPr id="6" name="Picture 5" descr="A diagram of a diagram&#10;&#10;AI-generated content may be incorrect.">
            <a:extLst>
              <a:ext uri="{FF2B5EF4-FFF2-40B4-BE49-F238E27FC236}">
                <a16:creationId xmlns:a16="http://schemas.microsoft.com/office/drawing/2014/main" id="{9A0194B5-FF00-77C5-1978-343A8C2FC45E}"/>
              </a:ext>
            </a:extLst>
          </p:cNvPr>
          <p:cNvPicPr>
            <a:picLocks noChangeAspect="1"/>
          </p:cNvPicPr>
          <p:nvPr/>
        </p:nvPicPr>
        <p:blipFill>
          <a:blip r:embed="rId3"/>
          <a:stretch>
            <a:fillRect/>
          </a:stretch>
        </p:blipFill>
        <p:spPr>
          <a:xfrm>
            <a:off x="7801221" y="1170973"/>
            <a:ext cx="3247779" cy="4620228"/>
          </a:xfrm>
          <a:prstGeom prst="rect">
            <a:avLst/>
          </a:prstGeom>
        </p:spPr>
      </p:pic>
      <p:sp>
        <p:nvSpPr>
          <p:cNvPr id="8" name="TextBox 7">
            <a:extLst>
              <a:ext uri="{FF2B5EF4-FFF2-40B4-BE49-F238E27FC236}">
                <a16:creationId xmlns:a16="http://schemas.microsoft.com/office/drawing/2014/main" id="{CA1716D6-7F0A-46AD-F746-E8A402D9115B}"/>
              </a:ext>
            </a:extLst>
          </p:cNvPr>
          <p:cNvSpPr txBox="1"/>
          <p:nvPr/>
        </p:nvSpPr>
        <p:spPr>
          <a:xfrm>
            <a:off x="636608" y="4239906"/>
            <a:ext cx="6096000" cy="1387816"/>
          </a:xfrm>
          <a:prstGeom prst="rect">
            <a:avLst/>
          </a:prstGeom>
          <a:noFill/>
        </p:spPr>
        <p:txBody>
          <a:bodyPr wrap="square">
            <a:spAutoFit/>
          </a:bodyPr>
          <a:lstStyle/>
          <a:p>
            <a:pPr>
              <a:spcAft>
                <a:spcPts val="667"/>
              </a:spcAft>
              <a:defRPr sz="2000"/>
            </a:pPr>
            <a:r>
              <a:rPr lang="en-GB" sz="1667" b="1" dirty="0"/>
              <a:t>Threshold-Based Routing:</a:t>
            </a:r>
          </a:p>
          <a:p>
            <a:pPr>
              <a:spcAft>
                <a:spcPts val="667"/>
              </a:spcAft>
              <a:defRPr sz="2000"/>
            </a:pPr>
            <a:r>
              <a:rPr lang="en-GB" sz="1667" b="1" dirty="0"/>
              <a:t>High confidence: </a:t>
            </a:r>
            <a:r>
              <a:rPr lang="en-GB" sz="1667" dirty="0"/>
              <a:t>Use internal KB</a:t>
            </a:r>
          </a:p>
          <a:p>
            <a:pPr>
              <a:spcAft>
                <a:spcPts val="667"/>
              </a:spcAft>
              <a:defRPr sz="2000"/>
            </a:pPr>
            <a:r>
              <a:rPr lang="en-GB" sz="1667" b="1" dirty="0"/>
              <a:t>Medium confidence: </a:t>
            </a:r>
            <a:r>
              <a:rPr lang="en-GB" sz="1667" dirty="0"/>
              <a:t>Refine/decompress KB results</a:t>
            </a:r>
          </a:p>
          <a:p>
            <a:pPr>
              <a:spcAft>
                <a:spcPts val="667"/>
              </a:spcAft>
              <a:defRPr sz="2000"/>
            </a:pPr>
            <a:r>
              <a:rPr lang="en-GB" sz="1667" b="1" dirty="0"/>
              <a:t>Low confidence: </a:t>
            </a:r>
            <a:r>
              <a:rPr lang="en-GB" sz="1667" dirty="0"/>
              <a:t>Fallback to web search</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2821222" cy="605230"/>
          </a:xfrm>
          <a:prstGeom prst="rect">
            <a:avLst/>
          </a:prstGeom>
          <a:noFill/>
        </p:spPr>
        <p:txBody>
          <a:bodyPr wrap="none">
            <a:spAutoFit/>
          </a:bodyPr>
          <a:lstStyle/>
          <a:p>
            <a:pPr>
              <a:defRPr sz="4000" b="1">
                <a:solidFill>
                  <a:srgbClr val="2C3E50"/>
                </a:solidFill>
              </a:defRPr>
            </a:pPr>
            <a:r>
              <a:rPr lang="en-GB" sz="3333" b="1" dirty="0"/>
              <a:t>RAG-reasoning</a:t>
            </a:r>
            <a:endParaRPr sz="3333" dirty="0"/>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51</a:t>
            </a:r>
          </a:p>
        </p:txBody>
      </p:sp>
      <p:pic>
        <p:nvPicPr>
          <p:cNvPr id="6" name="Picture 5" descr="A diagram of a computer program&#10;&#10;AI-generated content may be incorrect.">
            <a:extLst>
              <a:ext uri="{FF2B5EF4-FFF2-40B4-BE49-F238E27FC236}">
                <a16:creationId xmlns:a16="http://schemas.microsoft.com/office/drawing/2014/main" id="{038262A1-E771-9C84-FA84-18918F6932EF}"/>
              </a:ext>
            </a:extLst>
          </p:cNvPr>
          <p:cNvPicPr>
            <a:picLocks noChangeAspect="1"/>
          </p:cNvPicPr>
          <p:nvPr/>
        </p:nvPicPr>
        <p:blipFill>
          <a:blip r:embed="rId2"/>
          <a:stretch>
            <a:fillRect/>
          </a:stretch>
        </p:blipFill>
        <p:spPr>
          <a:xfrm>
            <a:off x="1769866" y="1104403"/>
            <a:ext cx="8269308" cy="4432155"/>
          </a:xfrm>
          <a:prstGeom prst="rect">
            <a:avLst/>
          </a:prstGeom>
        </p:spPr>
      </p:pic>
      <p:sp>
        <p:nvSpPr>
          <p:cNvPr id="7" name="TextBox 6">
            <a:extLst>
              <a:ext uri="{FF2B5EF4-FFF2-40B4-BE49-F238E27FC236}">
                <a16:creationId xmlns:a16="http://schemas.microsoft.com/office/drawing/2014/main" id="{70D8237A-2078-570C-75F0-02BAF7744AF3}"/>
              </a:ext>
            </a:extLst>
          </p:cNvPr>
          <p:cNvSpPr txBox="1"/>
          <p:nvPr/>
        </p:nvSpPr>
        <p:spPr>
          <a:xfrm>
            <a:off x="2218481" y="5748760"/>
            <a:ext cx="4137949" cy="323165"/>
          </a:xfrm>
          <a:prstGeom prst="rect">
            <a:avLst/>
          </a:prstGeom>
          <a:noFill/>
        </p:spPr>
        <p:txBody>
          <a:bodyPr wrap="square" rtlCol="0">
            <a:spAutoFit/>
          </a:bodyPr>
          <a:lstStyle/>
          <a:p>
            <a:r>
              <a:rPr lang="en-GB" sz="1500" dirty="0"/>
              <a:t>Source: https://arxiv.org/pdf/2504.15909</a:t>
            </a:r>
            <a:endParaRPr lang="en-DE" sz="1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Module 4</a:t>
            </a:r>
          </a:p>
        </p:txBody>
      </p:sp>
      <p:sp>
        <p:nvSpPr>
          <p:cNvPr id="3" name="TextBox 2"/>
          <p:cNvSpPr txBox="1"/>
          <p:nvPr/>
        </p:nvSpPr>
        <p:spPr>
          <a:xfrm>
            <a:off x="1285241" y="4582814"/>
            <a:ext cx="8601709" cy="1312658"/>
          </a:xfrm>
          <a:prstGeom prst="rect">
            <a:avLst/>
          </a:prstGeom>
        </p:spPr>
        <p:txBody>
          <a:bodyPr vert="horz" lIns="91440" tIns="45720" rIns="91440" bIns="45720" rtlCol="0" anchor="t">
            <a:normAutofit/>
          </a:bodyPr>
          <a:lstStyle/>
          <a:p>
            <a:pPr>
              <a:lnSpc>
                <a:spcPct val="90000"/>
              </a:lnSpc>
              <a:spcBef>
                <a:spcPts val="1000"/>
              </a:spcBef>
              <a:defRPr sz="3600">
                <a:solidFill>
                  <a:srgbClr val="3498DB"/>
                </a:solidFill>
              </a:defRPr>
            </a:pPr>
            <a:r>
              <a:rPr lang="en-US" sz="2400" kern="1200">
                <a:solidFill>
                  <a:schemeClr val="tx1"/>
                </a:solidFill>
                <a:latin typeface="+mn-lt"/>
                <a:ea typeface="+mn-ea"/>
                <a:cs typeface="+mn-cs"/>
              </a:rPr>
              <a:t>Advanced Architectures II: Agentic &amp; Deep Research RAG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3873433" cy="605230"/>
          </a:xfrm>
          <a:prstGeom prst="rect">
            <a:avLst/>
          </a:prstGeom>
          <a:noFill/>
        </p:spPr>
        <p:txBody>
          <a:bodyPr wrap="none">
            <a:spAutoFit/>
          </a:bodyPr>
          <a:lstStyle/>
          <a:p>
            <a:pPr>
              <a:defRPr sz="4000" b="1">
                <a:solidFill>
                  <a:srgbClr val="2C3E50"/>
                </a:solidFill>
              </a:defRPr>
            </a:pPr>
            <a:r>
              <a:rPr sz="3333"/>
              <a:t>What is an AI Agent?</a:t>
            </a:r>
          </a:p>
        </p:txBody>
      </p:sp>
      <p:sp>
        <p:nvSpPr>
          <p:cNvPr id="3" name="TextBox 2"/>
          <p:cNvSpPr txBox="1"/>
          <p:nvPr/>
        </p:nvSpPr>
        <p:spPr>
          <a:xfrm>
            <a:off x="381000" y="914400"/>
            <a:ext cx="11430000" cy="2695610"/>
          </a:xfrm>
          <a:prstGeom prst="rect">
            <a:avLst/>
          </a:prstGeom>
          <a:noFill/>
        </p:spPr>
        <p:txBody>
          <a:bodyPr wrap="square">
            <a:spAutoFit/>
          </a:bodyPr>
          <a:lstStyle/>
          <a:p>
            <a:endParaRPr sz="2000" dirty="0"/>
          </a:p>
          <a:p>
            <a:pPr>
              <a:spcAft>
                <a:spcPts val="667"/>
              </a:spcAft>
              <a:defRPr sz="2000"/>
            </a:pPr>
            <a:r>
              <a:rPr sz="2000" b="1" dirty="0"/>
              <a:t>Definition</a:t>
            </a:r>
            <a:r>
              <a:rPr sz="2000" dirty="0"/>
              <a:t>: An LLM-powered system that can:</a:t>
            </a:r>
          </a:p>
          <a:p>
            <a:pPr marL="285739" indent="-285739">
              <a:spcAft>
                <a:spcPts val="667"/>
              </a:spcAft>
              <a:buFont typeface="Arial" panose="020B0604020202020204" pitchFamily="34" charset="0"/>
              <a:buChar char="•"/>
              <a:defRPr sz="2000"/>
            </a:pPr>
            <a:r>
              <a:rPr sz="2000" b="1" dirty="0"/>
              <a:t>Plan</a:t>
            </a:r>
            <a:r>
              <a:rPr sz="2000" dirty="0"/>
              <a:t> - Decompose complex tasks into steps</a:t>
            </a:r>
          </a:p>
          <a:p>
            <a:pPr marL="285739" indent="-285739">
              <a:spcAft>
                <a:spcPts val="667"/>
              </a:spcAft>
              <a:buFont typeface="Arial" panose="020B0604020202020204" pitchFamily="34" charset="0"/>
              <a:buChar char="•"/>
              <a:defRPr sz="2000"/>
            </a:pPr>
            <a:r>
              <a:rPr sz="2000" b="1" dirty="0"/>
              <a:t>Act</a:t>
            </a:r>
            <a:r>
              <a:rPr sz="2000" dirty="0"/>
              <a:t> - Execute actions using tools (APIs, search, code)</a:t>
            </a:r>
          </a:p>
          <a:p>
            <a:pPr marL="285739" indent="-285739">
              <a:spcAft>
                <a:spcPts val="667"/>
              </a:spcAft>
              <a:buFont typeface="Arial" panose="020B0604020202020204" pitchFamily="34" charset="0"/>
              <a:buChar char="•"/>
              <a:defRPr sz="2000"/>
            </a:pPr>
            <a:r>
              <a:rPr sz="2000" b="1" dirty="0"/>
              <a:t>Observe</a:t>
            </a:r>
            <a:r>
              <a:rPr sz="2000" dirty="0"/>
              <a:t> - Examine results of actions</a:t>
            </a:r>
          </a:p>
          <a:p>
            <a:pPr marL="285739" indent="-285739">
              <a:spcAft>
                <a:spcPts val="667"/>
              </a:spcAft>
              <a:buFont typeface="Arial" panose="020B0604020202020204" pitchFamily="34" charset="0"/>
              <a:buChar char="•"/>
              <a:defRPr sz="2000"/>
            </a:pPr>
            <a:r>
              <a:rPr sz="2000" b="1" dirty="0"/>
              <a:t>Reason</a:t>
            </a:r>
            <a:r>
              <a:rPr sz="2000" dirty="0"/>
              <a:t> - Decide next action based on observations</a:t>
            </a:r>
          </a:p>
          <a:p>
            <a:pPr marL="285739" indent="-285739">
              <a:spcAft>
                <a:spcPts val="667"/>
              </a:spcAft>
              <a:buFont typeface="Arial" panose="020B0604020202020204" pitchFamily="34" charset="0"/>
              <a:buChar char="•"/>
              <a:defRPr sz="2000"/>
            </a:pPr>
            <a:r>
              <a:rPr sz="2000" b="1" dirty="0"/>
              <a:t>Remember</a:t>
            </a:r>
            <a:r>
              <a:rPr sz="2000" dirty="0"/>
              <a:t> - Maintain context across interactions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55</a:t>
            </a:r>
          </a:p>
        </p:txBody>
      </p:sp>
      <p:pic>
        <p:nvPicPr>
          <p:cNvPr id="8" name="Picture 7" descr="A diagram of a flowchart&#10;&#10;AI-generated content may be incorrect.">
            <a:extLst>
              <a:ext uri="{FF2B5EF4-FFF2-40B4-BE49-F238E27FC236}">
                <a16:creationId xmlns:a16="http://schemas.microsoft.com/office/drawing/2014/main" id="{46EB4651-9EFB-0081-62CA-B42FD01019EA}"/>
              </a:ext>
            </a:extLst>
          </p:cNvPr>
          <p:cNvPicPr>
            <a:picLocks noChangeAspect="1"/>
          </p:cNvPicPr>
          <p:nvPr/>
        </p:nvPicPr>
        <p:blipFill>
          <a:blip r:embed="rId3"/>
          <a:stretch>
            <a:fillRect/>
          </a:stretch>
        </p:blipFill>
        <p:spPr>
          <a:xfrm>
            <a:off x="1460701" y="3959225"/>
            <a:ext cx="8286750" cy="19843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5872313" cy="605230"/>
          </a:xfrm>
          <a:prstGeom prst="rect">
            <a:avLst/>
          </a:prstGeom>
          <a:noFill/>
        </p:spPr>
        <p:txBody>
          <a:bodyPr wrap="none">
            <a:spAutoFit/>
          </a:bodyPr>
          <a:lstStyle/>
          <a:p>
            <a:pPr>
              <a:defRPr sz="4000" b="1">
                <a:solidFill>
                  <a:srgbClr val="2C3E50"/>
                </a:solidFill>
              </a:defRPr>
            </a:pPr>
            <a:r>
              <a:rPr sz="3333"/>
              <a:t>The ReAct Pattern: Reason + Act</a:t>
            </a:r>
          </a:p>
        </p:txBody>
      </p:sp>
      <p:sp>
        <p:nvSpPr>
          <p:cNvPr id="3" name="TextBox 2"/>
          <p:cNvSpPr txBox="1"/>
          <p:nvPr/>
        </p:nvSpPr>
        <p:spPr>
          <a:xfrm>
            <a:off x="381000" y="1217917"/>
            <a:ext cx="11430000" cy="348878"/>
          </a:xfrm>
          <a:prstGeom prst="rect">
            <a:avLst/>
          </a:prstGeom>
          <a:noFill/>
        </p:spPr>
        <p:txBody>
          <a:bodyPr wrap="square">
            <a:spAutoFit/>
          </a:bodyPr>
          <a:lstStyle/>
          <a:p>
            <a:pPr>
              <a:spcAft>
                <a:spcPts val="667"/>
              </a:spcAft>
              <a:defRPr sz="2000"/>
            </a:pPr>
            <a:r>
              <a:rPr sz="1667" b="1" dirty="0"/>
              <a:t>Core Idea: </a:t>
            </a:r>
            <a:r>
              <a:rPr sz="1667" dirty="0"/>
              <a:t>Interleave reasoning traces with action execution.</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56</a:t>
            </a:r>
          </a:p>
        </p:txBody>
      </p:sp>
      <p:pic>
        <p:nvPicPr>
          <p:cNvPr id="6" name="Picture 5">
            <a:extLst>
              <a:ext uri="{FF2B5EF4-FFF2-40B4-BE49-F238E27FC236}">
                <a16:creationId xmlns:a16="http://schemas.microsoft.com/office/drawing/2014/main" id="{C64A5C47-3897-2A70-A311-A5EDA028986D}"/>
              </a:ext>
            </a:extLst>
          </p:cNvPr>
          <p:cNvPicPr>
            <a:picLocks noChangeAspect="1"/>
          </p:cNvPicPr>
          <p:nvPr/>
        </p:nvPicPr>
        <p:blipFill>
          <a:blip r:embed="rId3"/>
          <a:stretch>
            <a:fillRect/>
          </a:stretch>
        </p:blipFill>
        <p:spPr>
          <a:xfrm>
            <a:off x="1130401" y="1957452"/>
            <a:ext cx="9931198" cy="40407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6182462" cy="605230"/>
          </a:xfrm>
          <a:prstGeom prst="rect">
            <a:avLst/>
          </a:prstGeom>
          <a:noFill/>
        </p:spPr>
        <p:txBody>
          <a:bodyPr wrap="none">
            <a:spAutoFit/>
          </a:bodyPr>
          <a:lstStyle/>
          <a:p>
            <a:pPr>
              <a:defRPr sz="4000" b="1">
                <a:solidFill>
                  <a:srgbClr val="2C3E50"/>
                </a:solidFill>
              </a:defRPr>
            </a:pPr>
            <a:r>
              <a:rPr sz="3333"/>
              <a:t>RAG vs Fine-Tuning: Distinct Roles</a:t>
            </a:r>
          </a:p>
        </p:txBody>
      </p:sp>
      <p:sp>
        <p:nvSpPr>
          <p:cNvPr id="3" name="TextBox 2"/>
          <p:cNvSpPr txBox="1"/>
          <p:nvPr/>
        </p:nvSpPr>
        <p:spPr>
          <a:xfrm>
            <a:off x="875805" y="1520649"/>
            <a:ext cx="4383974" cy="2387833"/>
          </a:xfrm>
          <a:prstGeom prst="rect">
            <a:avLst/>
          </a:prstGeom>
          <a:noFill/>
        </p:spPr>
        <p:txBody>
          <a:bodyPr wrap="square">
            <a:spAutoFit/>
          </a:bodyPr>
          <a:lstStyle/>
          <a:p>
            <a:pPr>
              <a:spcAft>
                <a:spcPts val="667"/>
              </a:spcAft>
              <a:defRPr sz="2000"/>
            </a:pPr>
            <a:r>
              <a:rPr lang="en-GB" sz="2000" b="1" dirty="0"/>
              <a:t>RAG: Knowledge Injection</a:t>
            </a:r>
          </a:p>
          <a:p>
            <a:pPr marL="285739" indent="-285739">
              <a:spcAft>
                <a:spcPts val="667"/>
              </a:spcAft>
              <a:buFont typeface="Arial" panose="020B0604020202020204" pitchFamily="34" charset="0"/>
              <a:buChar char="•"/>
              <a:defRPr sz="2000"/>
            </a:pPr>
            <a:r>
              <a:rPr lang="en-GB" sz="2000" dirty="0"/>
              <a:t>Dynamic factual updates</a:t>
            </a:r>
          </a:p>
          <a:p>
            <a:pPr marL="285739" indent="-285739">
              <a:spcAft>
                <a:spcPts val="667"/>
              </a:spcAft>
              <a:buFont typeface="Arial" panose="020B0604020202020204" pitchFamily="34" charset="0"/>
              <a:buChar char="•"/>
              <a:defRPr sz="2000"/>
            </a:pPr>
            <a:r>
              <a:rPr lang="en-GB" sz="2000" dirty="0"/>
              <a:t>No model retraining</a:t>
            </a:r>
          </a:p>
          <a:p>
            <a:pPr marL="285739" indent="-285739">
              <a:spcAft>
                <a:spcPts val="667"/>
              </a:spcAft>
              <a:buFont typeface="Arial" panose="020B0604020202020204" pitchFamily="34" charset="0"/>
              <a:buChar char="•"/>
              <a:defRPr sz="2000"/>
            </a:pPr>
            <a:r>
              <a:rPr lang="en-GB" sz="2000" dirty="0"/>
              <a:t>20x more cost-effective</a:t>
            </a:r>
          </a:p>
          <a:p>
            <a:pPr marL="285739" indent="-285739">
              <a:spcAft>
                <a:spcPts val="667"/>
              </a:spcAft>
              <a:buFont typeface="Arial" panose="020B0604020202020204" pitchFamily="34" charset="0"/>
              <a:buChar char="•"/>
              <a:defRPr sz="2000"/>
            </a:pPr>
            <a:r>
              <a:rPr lang="en-GB" sz="2000" dirty="0"/>
              <a:t>External, verifiable sources</a:t>
            </a:r>
          </a:p>
          <a:p>
            <a:pPr marL="285739" indent="-285739">
              <a:spcAft>
                <a:spcPts val="667"/>
              </a:spcAft>
              <a:buFont typeface="Arial" panose="020B0604020202020204" pitchFamily="34" charset="0"/>
              <a:buChar char="•"/>
              <a:defRPr sz="2000"/>
            </a:pPr>
            <a:r>
              <a:rPr lang="en-GB" sz="2000" b="1" dirty="0"/>
              <a:t>Use for</a:t>
            </a:r>
            <a:r>
              <a:rPr lang="en-GB" sz="2000" dirty="0"/>
              <a:t>: What to know</a:t>
            </a:r>
          </a:p>
        </p:txBody>
      </p:sp>
      <p:sp>
        <p:nvSpPr>
          <p:cNvPr id="4" name="TextBox 3"/>
          <p:cNvSpPr txBox="1"/>
          <p:nvPr/>
        </p:nvSpPr>
        <p:spPr>
          <a:xfrm>
            <a:off x="11560611" y="6477001"/>
            <a:ext cx="250390" cy="246221"/>
          </a:xfrm>
          <a:prstGeom prst="rect">
            <a:avLst/>
          </a:prstGeom>
          <a:noFill/>
        </p:spPr>
        <p:txBody>
          <a:bodyPr wrap="none">
            <a:spAutoFit/>
          </a:bodyPr>
          <a:lstStyle/>
          <a:p>
            <a:pPr algn="r">
              <a:defRPr sz="1200"/>
            </a:pPr>
            <a:r>
              <a:rPr sz="1000"/>
              <a:t>6</a:t>
            </a:r>
          </a:p>
        </p:txBody>
      </p:sp>
      <p:sp>
        <p:nvSpPr>
          <p:cNvPr id="6" name="TextBox 5">
            <a:extLst>
              <a:ext uri="{FF2B5EF4-FFF2-40B4-BE49-F238E27FC236}">
                <a16:creationId xmlns:a16="http://schemas.microsoft.com/office/drawing/2014/main" id="{F5C03E4B-498D-C7BC-3574-6EF8342980FE}"/>
              </a:ext>
            </a:extLst>
          </p:cNvPr>
          <p:cNvSpPr txBox="1"/>
          <p:nvPr/>
        </p:nvSpPr>
        <p:spPr>
          <a:xfrm>
            <a:off x="6665026" y="1496920"/>
            <a:ext cx="4383974" cy="2387833"/>
          </a:xfrm>
          <a:prstGeom prst="rect">
            <a:avLst/>
          </a:prstGeom>
          <a:noFill/>
        </p:spPr>
        <p:txBody>
          <a:bodyPr wrap="square">
            <a:spAutoFit/>
          </a:bodyPr>
          <a:lstStyle/>
          <a:p>
            <a:pPr>
              <a:spcAft>
                <a:spcPts val="667"/>
              </a:spcAft>
              <a:defRPr sz="2000"/>
            </a:pPr>
            <a:r>
              <a:rPr lang="en-GB" sz="2000" b="1" dirty="0"/>
              <a:t>Fine-Tuning: Behaviour Adaptation</a:t>
            </a:r>
          </a:p>
          <a:p>
            <a:pPr marL="285739" indent="-285739">
              <a:spcAft>
                <a:spcPts val="667"/>
              </a:spcAft>
              <a:buFont typeface="Arial" panose="020B0604020202020204" pitchFamily="34" charset="0"/>
              <a:buChar char="•"/>
              <a:defRPr sz="2000"/>
            </a:pPr>
            <a:r>
              <a:rPr lang="en-GB" sz="2000" dirty="0"/>
              <a:t>Style, tone, vocabulary</a:t>
            </a:r>
          </a:p>
          <a:p>
            <a:pPr marL="285739" indent="-285739">
              <a:spcAft>
                <a:spcPts val="667"/>
              </a:spcAft>
              <a:buFont typeface="Arial" panose="020B0604020202020204" pitchFamily="34" charset="0"/>
              <a:buChar char="•"/>
              <a:defRPr sz="2000"/>
            </a:pPr>
            <a:r>
              <a:rPr lang="en-GB" sz="2000" dirty="0"/>
              <a:t>Expensive retraining required</a:t>
            </a:r>
          </a:p>
          <a:p>
            <a:pPr marL="285739" indent="-285739">
              <a:spcAft>
                <a:spcPts val="667"/>
              </a:spcAft>
              <a:buFont typeface="Arial" panose="020B0604020202020204" pitchFamily="34" charset="0"/>
              <a:buChar char="•"/>
              <a:defRPr sz="2000"/>
            </a:pPr>
            <a:r>
              <a:rPr lang="en-GB" sz="2000" dirty="0"/>
              <a:t>Adapts model parameters</a:t>
            </a:r>
          </a:p>
          <a:p>
            <a:pPr marL="285739" indent="-285739">
              <a:spcAft>
                <a:spcPts val="667"/>
              </a:spcAft>
              <a:buFont typeface="Arial" panose="020B0604020202020204" pitchFamily="34" charset="0"/>
              <a:buChar char="•"/>
              <a:defRPr sz="2000"/>
            </a:pPr>
            <a:r>
              <a:rPr lang="en-GB" sz="2000" dirty="0"/>
              <a:t>Task-specific formats</a:t>
            </a:r>
          </a:p>
          <a:p>
            <a:pPr marL="285739" indent="-285739">
              <a:spcAft>
                <a:spcPts val="667"/>
              </a:spcAft>
              <a:buFont typeface="Arial" panose="020B0604020202020204" pitchFamily="34" charset="0"/>
              <a:buChar char="•"/>
              <a:defRPr sz="2000"/>
            </a:pPr>
            <a:r>
              <a:rPr lang="en-GB" sz="2000" b="1" dirty="0"/>
              <a:t>Use for</a:t>
            </a:r>
            <a:r>
              <a:rPr lang="en-GB" sz="2000" dirty="0"/>
              <a:t>: How to respond</a:t>
            </a:r>
          </a:p>
        </p:txBody>
      </p:sp>
      <p:sp>
        <p:nvSpPr>
          <p:cNvPr id="8" name="TextBox 7">
            <a:extLst>
              <a:ext uri="{FF2B5EF4-FFF2-40B4-BE49-F238E27FC236}">
                <a16:creationId xmlns:a16="http://schemas.microsoft.com/office/drawing/2014/main" id="{615A8DE3-E870-57E0-EA16-E9517ED123B1}"/>
              </a:ext>
            </a:extLst>
          </p:cNvPr>
          <p:cNvSpPr txBox="1"/>
          <p:nvPr/>
        </p:nvSpPr>
        <p:spPr>
          <a:xfrm>
            <a:off x="959923" y="5837705"/>
            <a:ext cx="9816935" cy="502766"/>
          </a:xfrm>
          <a:custGeom>
            <a:avLst/>
            <a:gdLst>
              <a:gd name="csX0" fmla="*/ 0 w 9816935"/>
              <a:gd name="csY0" fmla="*/ 0 h 502766"/>
              <a:gd name="csX1" fmla="*/ 458124 w 9816935"/>
              <a:gd name="csY1" fmla="*/ 0 h 502766"/>
              <a:gd name="csX2" fmla="*/ 1210755 w 9816935"/>
              <a:gd name="csY2" fmla="*/ 0 h 502766"/>
              <a:gd name="csX3" fmla="*/ 2061556 w 9816935"/>
              <a:gd name="csY3" fmla="*/ 0 h 502766"/>
              <a:gd name="csX4" fmla="*/ 2716019 w 9816935"/>
              <a:gd name="csY4" fmla="*/ 0 h 502766"/>
              <a:gd name="csX5" fmla="*/ 3075973 w 9816935"/>
              <a:gd name="csY5" fmla="*/ 0 h 502766"/>
              <a:gd name="csX6" fmla="*/ 3926774 w 9816935"/>
              <a:gd name="csY6" fmla="*/ 0 h 502766"/>
              <a:gd name="csX7" fmla="*/ 4384898 w 9816935"/>
              <a:gd name="csY7" fmla="*/ 0 h 502766"/>
              <a:gd name="csX8" fmla="*/ 4941191 w 9816935"/>
              <a:gd name="csY8" fmla="*/ 0 h 502766"/>
              <a:gd name="csX9" fmla="*/ 5693822 w 9816935"/>
              <a:gd name="csY9" fmla="*/ 0 h 502766"/>
              <a:gd name="csX10" fmla="*/ 6544623 w 9816935"/>
              <a:gd name="csY10" fmla="*/ 0 h 502766"/>
              <a:gd name="csX11" fmla="*/ 6904578 w 9816935"/>
              <a:gd name="csY11" fmla="*/ 0 h 502766"/>
              <a:gd name="csX12" fmla="*/ 7264532 w 9816935"/>
              <a:gd name="csY12" fmla="*/ 0 h 502766"/>
              <a:gd name="csX13" fmla="*/ 7820825 w 9816935"/>
              <a:gd name="csY13" fmla="*/ 0 h 502766"/>
              <a:gd name="csX14" fmla="*/ 8278949 w 9816935"/>
              <a:gd name="csY14" fmla="*/ 0 h 502766"/>
              <a:gd name="csX15" fmla="*/ 9031580 w 9816935"/>
              <a:gd name="csY15" fmla="*/ 0 h 502766"/>
              <a:gd name="csX16" fmla="*/ 9816935 w 9816935"/>
              <a:gd name="csY16" fmla="*/ 0 h 502766"/>
              <a:gd name="csX17" fmla="*/ 9816935 w 9816935"/>
              <a:gd name="csY17" fmla="*/ 502766 h 502766"/>
              <a:gd name="csX18" fmla="*/ 9456981 w 9816935"/>
              <a:gd name="csY18" fmla="*/ 502766 h 502766"/>
              <a:gd name="csX19" fmla="*/ 8802518 w 9816935"/>
              <a:gd name="csY19" fmla="*/ 502766 h 502766"/>
              <a:gd name="csX20" fmla="*/ 8344395 w 9816935"/>
              <a:gd name="csY20" fmla="*/ 502766 h 502766"/>
              <a:gd name="csX21" fmla="*/ 7984440 w 9816935"/>
              <a:gd name="csY21" fmla="*/ 502766 h 502766"/>
              <a:gd name="csX22" fmla="*/ 7624486 w 9816935"/>
              <a:gd name="csY22" fmla="*/ 502766 h 502766"/>
              <a:gd name="csX23" fmla="*/ 6871855 w 9816935"/>
              <a:gd name="csY23" fmla="*/ 502766 h 502766"/>
              <a:gd name="csX24" fmla="*/ 6413731 w 9816935"/>
              <a:gd name="csY24" fmla="*/ 502766 h 502766"/>
              <a:gd name="csX25" fmla="*/ 5562930 w 9816935"/>
              <a:gd name="csY25" fmla="*/ 502766 h 502766"/>
              <a:gd name="csX26" fmla="*/ 5104806 w 9816935"/>
              <a:gd name="csY26" fmla="*/ 502766 h 502766"/>
              <a:gd name="csX27" fmla="*/ 4548513 w 9816935"/>
              <a:gd name="csY27" fmla="*/ 502766 h 502766"/>
              <a:gd name="csX28" fmla="*/ 4090390 w 9816935"/>
              <a:gd name="csY28" fmla="*/ 502766 h 502766"/>
              <a:gd name="csX29" fmla="*/ 3730435 w 9816935"/>
              <a:gd name="csY29" fmla="*/ 502766 h 502766"/>
              <a:gd name="csX30" fmla="*/ 3174142 w 9816935"/>
              <a:gd name="csY30" fmla="*/ 502766 h 502766"/>
              <a:gd name="csX31" fmla="*/ 2814188 w 9816935"/>
              <a:gd name="csY31" fmla="*/ 502766 h 502766"/>
              <a:gd name="csX32" fmla="*/ 2159726 w 9816935"/>
              <a:gd name="csY32" fmla="*/ 502766 h 502766"/>
              <a:gd name="csX33" fmla="*/ 1799771 w 9816935"/>
              <a:gd name="csY33" fmla="*/ 502766 h 502766"/>
              <a:gd name="csX34" fmla="*/ 948970 w 9816935"/>
              <a:gd name="csY34" fmla="*/ 502766 h 502766"/>
              <a:gd name="csX35" fmla="*/ 0 w 9816935"/>
              <a:gd name="csY35" fmla="*/ 502766 h 502766"/>
              <a:gd name="csX36" fmla="*/ 0 w 9816935"/>
              <a:gd name="csY36" fmla="*/ 0 h 50276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Lst>
            <a:rect l="l" t="t" r="r" b="b"/>
            <a:pathLst>
              <a:path w="9816935" h="502766" fill="none" extrusionOk="0">
                <a:moveTo>
                  <a:pt x="0" y="0"/>
                </a:moveTo>
                <a:cubicBezTo>
                  <a:pt x="198209" y="4879"/>
                  <a:pt x="312461" y="-1608"/>
                  <a:pt x="458124" y="0"/>
                </a:cubicBezTo>
                <a:cubicBezTo>
                  <a:pt x="603787" y="1608"/>
                  <a:pt x="905654" y="16566"/>
                  <a:pt x="1210755" y="0"/>
                </a:cubicBezTo>
                <a:cubicBezTo>
                  <a:pt x="1515856" y="-16566"/>
                  <a:pt x="1649611" y="14068"/>
                  <a:pt x="2061556" y="0"/>
                </a:cubicBezTo>
                <a:cubicBezTo>
                  <a:pt x="2473501" y="-14068"/>
                  <a:pt x="2431207" y="-27148"/>
                  <a:pt x="2716019" y="0"/>
                </a:cubicBezTo>
                <a:cubicBezTo>
                  <a:pt x="3000831" y="27148"/>
                  <a:pt x="2972346" y="15403"/>
                  <a:pt x="3075973" y="0"/>
                </a:cubicBezTo>
                <a:cubicBezTo>
                  <a:pt x="3179600" y="-15403"/>
                  <a:pt x="3513402" y="28135"/>
                  <a:pt x="3926774" y="0"/>
                </a:cubicBezTo>
                <a:cubicBezTo>
                  <a:pt x="4340146" y="-28135"/>
                  <a:pt x="4270378" y="-19284"/>
                  <a:pt x="4384898" y="0"/>
                </a:cubicBezTo>
                <a:cubicBezTo>
                  <a:pt x="4499418" y="19284"/>
                  <a:pt x="4790783" y="-26879"/>
                  <a:pt x="4941191" y="0"/>
                </a:cubicBezTo>
                <a:cubicBezTo>
                  <a:pt x="5091599" y="26879"/>
                  <a:pt x="5372794" y="4213"/>
                  <a:pt x="5693822" y="0"/>
                </a:cubicBezTo>
                <a:cubicBezTo>
                  <a:pt x="6014850" y="-4213"/>
                  <a:pt x="6307751" y="33808"/>
                  <a:pt x="6544623" y="0"/>
                </a:cubicBezTo>
                <a:cubicBezTo>
                  <a:pt x="6781495" y="-33808"/>
                  <a:pt x="6748916" y="16883"/>
                  <a:pt x="6904578" y="0"/>
                </a:cubicBezTo>
                <a:cubicBezTo>
                  <a:pt x="7060241" y="-16883"/>
                  <a:pt x="7159933" y="15518"/>
                  <a:pt x="7264532" y="0"/>
                </a:cubicBezTo>
                <a:cubicBezTo>
                  <a:pt x="7369131" y="-15518"/>
                  <a:pt x="7584895" y="2468"/>
                  <a:pt x="7820825" y="0"/>
                </a:cubicBezTo>
                <a:cubicBezTo>
                  <a:pt x="8056755" y="-2468"/>
                  <a:pt x="8118657" y="5595"/>
                  <a:pt x="8278949" y="0"/>
                </a:cubicBezTo>
                <a:cubicBezTo>
                  <a:pt x="8439241" y="-5595"/>
                  <a:pt x="8854114" y="-873"/>
                  <a:pt x="9031580" y="0"/>
                </a:cubicBezTo>
                <a:cubicBezTo>
                  <a:pt x="9209046" y="873"/>
                  <a:pt x="9515138" y="-19249"/>
                  <a:pt x="9816935" y="0"/>
                </a:cubicBezTo>
                <a:cubicBezTo>
                  <a:pt x="9833824" y="220774"/>
                  <a:pt x="9812515" y="265338"/>
                  <a:pt x="9816935" y="502766"/>
                </a:cubicBezTo>
                <a:cubicBezTo>
                  <a:pt x="9641242" y="505906"/>
                  <a:pt x="9552654" y="485095"/>
                  <a:pt x="9456981" y="502766"/>
                </a:cubicBezTo>
                <a:cubicBezTo>
                  <a:pt x="9361308" y="520437"/>
                  <a:pt x="9091145" y="477028"/>
                  <a:pt x="8802518" y="502766"/>
                </a:cubicBezTo>
                <a:cubicBezTo>
                  <a:pt x="8513891" y="528504"/>
                  <a:pt x="8546714" y="504698"/>
                  <a:pt x="8344395" y="502766"/>
                </a:cubicBezTo>
                <a:cubicBezTo>
                  <a:pt x="8142076" y="500834"/>
                  <a:pt x="8132183" y="507855"/>
                  <a:pt x="7984440" y="502766"/>
                </a:cubicBezTo>
                <a:cubicBezTo>
                  <a:pt x="7836698" y="497677"/>
                  <a:pt x="7751529" y="497437"/>
                  <a:pt x="7624486" y="502766"/>
                </a:cubicBezTo>
                <a:cubicBezTo>
                  <a:pt x="7497443" y="508095"/>
                  <a:pt x="7115071" y="518666"/>
                  <a:pt x="6871855" y="502766"/>
                </a:cubicBezTo>
                <a:cubicBezTo>
                  <a:pt x="6628639" y="486866"/>
                  <a:pt x="6549991" y="502965"/>
                  <a:pt x="6413731" y="502766"/>
                </a:cubicBezTo>
                <a:cubicBezTo>
                  <a:pt x="6277471" y="502567"/>
                  <a:pt x="5833046" y="506369"/>
                  <a:pt x="5562930" y="502766"/>
                </a:cubicBezTo>
                <a:cubicBezTo>
                  <a:pt x="5292814" y="499163"/>
                  <a:pt x="5229702" y="506497"/>
                  <a:pt x="5104806" y="502766"/>
                </a:cubicBezTo>
                <a:cubicBezTo>
                  <a:pt x="4979910" y="499035"/>
                  <a:pt x="4754201" y="529697"/>
                  <a:pt x="4548513" y="502766"/>
                </a:cubicBezTo>
                <a:cubicBezTo>
                  <a:pt x="4342825" y="475835"/>
                  <a:pt x="4191013" y="498822"/>
                  <a:pt x="4090390" y="502766"/>
                </a:cubicBezTo>
                <a:cubicBezTo>
                  <a:pt x="3989767" y="506710"/>
                  <a:pt x="3899214" y="505190"/>
                  <a:pt x="3730435" y="502766"/>
                </a:cubicBezTo>
                <a:cubicBezTo>
                  <a:pt x="3561656" y="500342"/>
                  <a:pt x="3371068" y="524463"/>
                  <a:pt x="3174142" y="502766"/>
                </a:cubicBezTo>
                <a:cubicBezTo>
                  <a:pt x="2977216" y="481069"/>
                  <a:pt x="2918200" y="511987"/>
                  <a:pt x="2814188" y="502766"/>
                </a:cubicBezTo>
                <a:cubicBezTo>
                  <a:pt x="2710176" y="493545"/>
                  <a:pt x="2476684" y="483089"/>
                  <a:pt x="2159726" y="502766"/>
                </a:cubicBezTo>
                <a:cubicBezTo>
                  <a:pt x="1842768" y="522443"/>
                  <a:pt x="1956798" y="520304"/>
                  <a:pt x="1799771" y="502766"/>
                </a:cubicBezTo>
                <a:cubicBezTo>
                  <a:pt x="1642745" y="485228"/>
                  <a:pt x="1137622" y="539903"/>
                  <a:pt x="948970" y="502766"/>
                </a:cubicBezTo>
                <a:cubicBezTo>
                  <a:pt x="760318" y="465629"/>
                  <a:pt x="406717" y="496641"/>
                  <a:pt x="0" y="502766"/>
                </a:cubicBezTo>
                <a:cubicBezTo>
                  <a:pt x="-15887" y="286273"/>
                  <a:pt x="-7487" y="204875"/>
                  <a:pt x="0" y="0"/>
                </a:cubicBezTo>
                <a:close/>
              </a:path>
              <a:path w="9816935" h="502766" stroke="0" extrusionOk="0">
                <a:moveTo>
                  <a:pt x="0" y="0"/>
                </a:moveTo>
                <a:cubicBezTo>
                  <a:pt x="215039" y="2001"/>
                  <a:pt x="495324" y="-12127"/>
                  <a:pt x="850801" y="0"/>
                </a:cubicBezTo>
                <a:cubicBezTo>
                  <a:pt x="1206278" y="12127"/>
                  <a:pt x="1056367" y="8135"/>
                  <a:pt x="1210755" y="0"/>
                </a:cubicBezTo>
                <a:cubicBezTo>
                  <a:pt x="1365143" y="-8135"/>
                  <a:pt x="1494104" y="12898"/>
                  <a:pt x="1570710" y="0"/>
                </a:cubicBezTo>
                <a:cubicBezTo>
                  <a:pt x="1647317" y="-12898"/>
                  <a:pt x="2135449" y="17696"/>
                  <a:pt x="2421511" y="0"/>
                </a:cubicBezTo>
                <a:cubicBezTo>
                  <a:pt x="2707573" y="-17696"/>
                  <a:pt x="2810113" y="3775"/>
                  <a:pt x="2977804" y="0"/>
                </a:cubicBezTo>
                <a:cubicBezTo>
                  <a:pt x="3145495" y="-3775"/>
                  <a:pt x="3419803" y="15137"/>
                  <a:pt x="3534097" y="0"/>
                </a:cubicBezTo>
                <a:cubicBezTo>
                  <a:pt x="3648391" y="-15137"/>
                  <a:pt x="3826734" y="-3210"/>
                  <a:pt x="4090390" y="0"/>
                </a:cubicBezTo>
                <a:cubicBezTo>
                  <a:pt x="4354046" y="3210"/>
                  <a:pt x="4601790" y="-37773"/>
                  <a:pt x="4941191" y="0"/>
                </a:cubicBezTo>
                <a:cubicBezTo>
                  <a:pt x="5280592" y="37773"/>
                  <a:pt x="5294598" y="19304"/>
                  <a:pt x="5399314" y="0"/>
                </a:cubicBezTo>
                <a:cubicBezTo>
                  <a:pt x="5504030" y="-19304"/>
                  <a:pt x="5670906" y="3044"/>
                  <a:pt x="5759269" y="0"/>
                </a:cubicBezTo>
                <a:cubicBezTo>
                  <a:pt x="5847632" y="-3044"/>
                  <a:pt x="6300799" y="32822"/>
                  <a:pt x="6511900" y="0"/>
                </a:cubicBezTo>
                <a:cubicBezTo>
                  <a:pt x="6723001" y="-32822"/>
                  <a:pt x="6865509" y="21968"/>
                  <a:pt x="7166363" y="0"/>
                </a:cubicBezTo>
                <a:cubicBezTo>
                  <a:pt x="7467217" y="-21968"/>
                  <a:pt x="7558825" y="22440"/>
                  <a:pt x="7918994" y="0"/>
                </a:cubicBezTo>
                <a:cubicBezTo>
                  <a:pt x="8279163" y="-22440"/>
                  <a:pt x="8177143" y="-17140"/>
                  <a:pt x="8278949" y="0"/>
                </a:cubicBezTo>
                <a:cubicBezTo>
                  <a:pt x="8380755" y="17140"/>
                  <a:pt x="8809546" y="-26525"/>
                  <a:pt x="9129750" y="0"/>
                </a:cubicBezTo>
                <a:cubicBezTo>
                  <a:pt x="9449954" y="26525"/>
                  <a:pt x="9626709" y="3995"/>
                  <a:pt x="9816935" y="0"/>
                </a:cubicBezTo>
                <a:cubicBezTo>
                  <a:pt x="9827896" y="170043"/>
                  <a:pt x="9795217" y="298570"/>
                  <a:pt x="9816935" y="502766"/>
                </a:cubicBezTo>
                <a:cubicBezTo>
                  <a:pt x="9621815" y="480662"/>
                  <a:pt x="9369918" y="482257"/>
                  <a:pt x="9162473" y="502766"/>
                </a:cubicBezTo>
                <a:cubicBezTo>
                  <a:pt x="8955028" y="523275"/>
                  <a:pt x="8678680" y="535353"/>
                  <a:pt x="8508010" y="502766"/>
                </a:cubicBezTo>
                <a:cubicBezTo>
                  <a:pt x="8337340" y="470179"/>
                  <a:pt x="8115375" y="478365"/>
                  <a:pt x="7951717" y="502766"/>
                </a:cubicBezTo>
                <a:cubicBezTo>
                  <a:pt x="7788059" y="527167"/>
                  <a:pt x="7476713" y="533258"/>
                  <a:pt x="7100916" y="502766"/>
                </a:cubicBezTo>
                <a:cubicBezTo>
                  <a:pt x="6725119" y="472274"/>
                  <a:pt x="6763971" y="486059"/>
                  <a:pt x="6642793" y="502766"/>
                </a:cubicBezTo>
                <a:cubicBezTo>
                  <a:pt x="6521615" y="519473"/>
                  <a:pt x="6154077" y="485419"/>
                  <a:pt x="5988330" y="502766"/>
                </a:cubicBezTo>
                <a:cubicBezTo>
                  <a:pt x="5822583" y="520113"/>
                  <a:pt x="5650629" y="517575"/>
                  <a:pt x="5530207" y="502766"/>
                </a:cubicBezTo>
                <a:cubicBezTo>
                  <a:pt x="5409785" y="487957"/>
                  <a:pt x="5313577" y="498545"/>
                  <a:pt x="5170252" y="502766"/>
                </a:cubicBezTo>
                <a:cubicBezTo>
                  <a:pt x="5026928" y="506987"/>
                  <a:pt x="4799379" y="525816"/>
                  <a:pt x="4613959" y="502766"/>
                </a:cubicBezTo>
                <a:cubicBezTo>
                  <a:pt x="4428539" y="479716"/>
                  <a:pt x="4034301" y="487903"/>
                  <a:pt x="3861328" y="502766"/>
                </a:cubicBezTo>
                <a:cubicBezTo>
                  <a:pt x="3688355" y="517629"/>
                  <a:pt x="3567455" y="487145"/>
                  <a:pt x="3305035" y="502766"/>
                </a:cubicBezTo>
                <a:cubicBezTo>
                  <a:pt x="3042615" y="518387"/>
                  <a:pt x="3075329" y="500262"/>
                  <a:pt x="2945081" y="502766"/>
                </a:cubicBezTo>
                <a:cubicBezTo>
                  <a:pt x="2814833" y="505270"/>
                  <a:pt x="2610102" y="487103"/>
                  <a:pt x="2388788" y="502766"/>
                </a:cubicBezTo>
                <a:cubicBezTo>
                  <a:pt x="2167474" y="518429"/>
                  <a:pt x="1915244" y="496877"/>
                  <a:pt x="1636156" y="502766"/>
                </a:cubicBezTo>
                <a:cubicBezTo>
                  <a:pt x="1357068" y="508655"/>
                  <a:pt x="1448532" y="511916"/>
                  <a:pt x="1276202" y="502766"/>
                </a:cubicBezTo>
                <a:cubicBezTo>
                  <a:pt x="1103872" y="493616"/>
                  <a:pt x="998186" y="499650"/>
                  <a:pt x="916247" y="502766"/>
                </a:cubicBezTo>
                <a:cubicBezTo>
                  <a:pt x="834308" y="505882"/>
                  <a:pt x="278140" y="513243"/>
                  <a:pt x="0" y="502766"/>
                </a:cubicBezTo>
                <a:cubicBezTo>
                  <a:pt x="6267" y="359145"/>
                  <a:pt x="-721" y="218232"/>
                  <a:pt x="0" y="0"/>
                </a:cubicBezTo>
                <a:close/>
              </a:path>
            </a:pathLst>
          </a:custGeom>
          <a:ln w="28575">
            <a:extLst>
              <a:ext uri="{C807C97D-BFC1-408E-A445-0C87EB9F89A2}">
                <ask:lineSketchStyleProps xmlns:ask="http://schemas.microsoft.com/office/drawing/2018/sketchyshapes" sd="10307732">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667"/>
              </a:spcAft>
              <a:defRPr sz="2000"/>
            </a:pPr>
            <a:r>
              <a:rPr lang="en-GB" sz="2667" dirty="0"/>
              <a:t>Best Practice: Build robust RAG pipeline first, fine-tune style later.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539786" cy="605230"/>
          </a:xfrm>
          <a:prstGeom prst="rect">
            <a:avLst/>
          </a:prstGeom>
          <a:noFill/>
        </p:spPr>
        <p:txBody>
          <a:bodyPr wrap="none">
            <a:spAutoFit/>
          </a:bodyPr>
          <a:lstStyle/>
          <a:p>
            <a:pPr>
              <a:defRPr sz="4000" b="1">
                <a:solidFill>
                  <a:srgbClr val="2C3E50"/>
                </a:solidFill>
              </a:defRPr>
            </a:pPr>
            <a:r>
              <a:rPr sz="3333"/>
              <a:t>Agentic RAG Patterns: Routing</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58</a:t>
            </a:r>
          </a:p>
        </p:txBody>
      </p:sp>
      <p:pic>
        <p:nvPicPr>
          <p:cNvPr id="6" name="Picture 5" descr="A diagram of a software algorithm&#10;&#10;AI-generated content may be incorrect.">
            <a:extLst>
              <a:ext uri="{FF2B5EF4-FFF2-40B4-BE49-F238E27FC236}">
                <a16:creationId xmlns:a16="http://schemas.microsoft.com/office/drawing/2014/main" id="{A69DD078-5EE1-F000-6D59-C9F239781BE0}"/>
              </a:ext>
            </a:extLst>
          </p:cNvPr>
          <p:cNvPicPr>
            <a:picLocks noChangeAspect="1"/>
          </p:cNvPicPr>
          <p:nvPr/>
        </p:nvPicPr>
        <p:blipFill>
          <a:blip r:embed="rId3"/>
          <a:stretch>
            <a:fillRect/>
          </a:stretch>
        </p:blipFill>
        <p:spPr>
          <a:xfrm>
            <a:off x="5529386" y="749128"/>
            <a:ext cx="5989514" cy="5359744"/>
          </a:xfrm>
          <a:prstGeom prst="rect">
            <a:avLst/>
          </a:prstGeom>
        </p:spPr>
      </p:pic>
      <p:sp>
        <p:nvSpPr>
          <p:cNvPr id="3" name="TextBox 2"/>
          <p:cNvSpPr txBox="1"/>
          <p:nvPr/>
        </p:nvSpPr>
        <p:spPr>
          <a:xfrm>
            <a:off x="381000" y="914400"/>
            <a:ext cx="11430000" cy="695190"/>
          </a:xfrm>
          <a:prstGeom prst="rect">
            <a:avLst/>
          </a:prstGeom>
          <a:noFill/>
        </p:spPr>
        <p:txBody>
          <a:bodyPr wrap="square">
            <a:spAutoFit/>
          </a:bodyPr>
          <a:lstStyle/>
          <a:p>
            <a:pPr>
              <a:spcAft>
                <a:spcPts val="667"/>
              </a:spcAft>
              <a:defRPr sz="2000"/>
            </a:pPr>
            <a:r>
              <a:rPr sz="1667" b="1" dirty="0"/>
              <a:t>Problem</a:t>
            </a:r>
            <a:r>
              <a:rPr sz="1667" dirty="0"/>
              <a:t>: Enterprise data is fragmented across multiple sources.</a:t>
            </a:r>
          </a:p>
          <a:p>
            <a:pPr>
              <a:spcAft>
                <a:spcPts val="667"/>
              </a:spcAft>
              <a:defRPr sz="2000"/>
            </a:pPr>
            <a:r>
              <a:rPr sz="1667" b="1" dirty="0"/>
              <a:t>Solution</a:t>
            </a:r>
            <a:r>
              <a:rPr sz="1667" dirty="0"/>
              <a:t>: Routing agent dispatches query to appropriate data source(s).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cess&#10;&#10;AI-generated content may be incorrect.">
            <a:extLst>
              <a:ext uri="{FF2B5EF4-FFF2-40B4-BE49-F238E27FC236}">
                <a16:creationId xmlns:a16="http://schemas.microsoft.com/office/drawing/2014/main" id="{2B38DF12-3B28-6DBD-51E7-C6D5B5975BFB}"/>
              </a:ext>
            </a:extLst>
          </p:cNvPr>
          <p:cNvPicPr>
            <a:picLocks noChangeAspect="1"/>
          </p:cNvPicPr>
          <p:nvPr/>
        </p:nvPicPr>
        <p:blipFill>
          <a:blip r:embed="rId3"/>
          <a:stretch>
            <a:fillRect/>
          </a:stretch>
        </p:blipFill>
        <p:spPr>
          <a:xfrm>
            <a:off x="6889749" y="533399"/>
            <a:ext cx="4692853" cy="5152293"/>
          </a:xfrm>
          <a:prstGeom prst="rect">
            <a:avLst/>
          </a:prstGeom>
        </p:spPr>
      </p:pic>
      <p:sp>
        <p:nvSpPr>
          <p:cNvPr id="2" name="TextBox 1"/>
          <p:cNvSpPr txBox="1"/>
          <p:nvPr/>
        </p:nvSpPr>
        <p:spPr>
          <a:xfrm>
            <a:off x="381000" y="228600"/>
            <a:ext cx="6892464" cy="605230"/>
          </a:xfrm>
          <a:prstGeom prst="rect">
            <a:avLst/>
          </a:prstGeom>
          <a:noFill/>
        </p:spPr>
        <p:txBody>
          <a:bodyPr wrap="none">
            <a:spAutoFit/>
          </a:bodyPr>
          <a:lstStyle/>
          <a:p>
            <a:pPr>
              <a:defRPr sz="4000" b="1">
                <a:solidFill>
                  <a:srgbClr val="2C3E50"/>
                </a:solidFill>
              </a:defRPr>
            </a:pPr>
            <a:r>
              <a:rPr sz="3333"/>
              <a:t>Agentic RAG Patterns: Query Planning</a:t>
            </a:r>
          </a:p>
        </p:txBody>
      </p:sp>
      <p:sp>
        <p:nvSpPr>
          <p:cNvPr id="3" name="TextBox 2"/>
          <p:cNvSpPr txBox="1"/>
          <p:nvPr/>
        </p:nvSpPr>
        <p:spPr>
          <a:xfrm>
            <a:off x="381000" y="914400"/>
            <a:ext cx="11430000" cy="348878"/>
          </a:xfrm>
          <a:prstGeom prst="rect">
            <a:avLst/>
          </a:prstGeom>
          <a:noFill/>
        </p:spPr>
        <p:txBody>
          <a:bodyPr wrap="square">
            <a:spAutoFit/>
          </a:bodyPr>
          <a:lstStyle/>
          <a:p>
            <a:pPr>
              <a:spcAft>
                <a:spcPts val="667"/>
              </a:spcAft>
              <a:defRPr sz="2000"/>
            </a:pPr>
            <a:r>
              <a:rPr sz="1667" b="1" dirty="0"/>
              <a:t>Problem</a:t>
            </a:r>
            <a:r>
              <a:rPr sz="1667" dirty="0"/>
              <a:t>: Complex queries require decomposition into sub-tasks.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60</a:t>
            </a:r>
          </a:p>
        </p:txBody>
      </p:sp>
      <p:sp>
        <p:nvSpPr>
          <p:cNvPr id="6" name="TextBox 5">
            <a:extLst>
              <a:ext uri="{FF2B5EF4-FFF2-40B4-BE49-F238E27FC236}">
                <a16:creationId xmlns:a16="http://schemas.microsoft.com/office/drawing/2014/main" id="{324DFAD6-F836-E8F4-0C16-23FA735EDF55}"/>
              </a:ext>
            </a:extLst>
          </p:cNvPr>
          <p:cNvSpPr txBox="1"/>
          <p:nvPr/>
        </p:nvSpPr>
        <p:spPr>
          <a:xfrm>
            <a:off x="732692" y="5801602"/>
            <a:ext cx="8645769" cy="695190"/>
          </a:xfrm>
          <a:prstGeom prst="rect">
            <a:avLst/>
          </a:prstGeom>
          <a:noFill/>
        </p:spPr>
        <p:txBody>
          <a:bodyPr wrap="square">
            <a:spAutoFit/>
          </a:bodyPr>
          <a:lstStyle/>
          <a:p>
            <a:pPr>
              <a:spcAft>
                <a:spcPts val="667"/>
              </a:spcAft>
              <a:defRPr sz="2000"/>
            </a:pPr>
            <a:r>
              <a:rPr lang="en-GB" sz="1667" b="1" dirty="0"/>
              <a:t>Example</a:t>
            </a:r>
            <a:r>
              <a:rPr lang="en-GB" sz="1667" dirty="0"/>
              <a:t>: "Compare the revenue growth of Apple and Microsoft over the last 5 years"</a:t>
            </a:r>
          </a:p>
          <a:p>
            <a:pPr>
              <a:spcAft>
                <a:spcPts val="667"/>
              </a:spcAft>
              <a:defRPr sz="2000"/>
            </a:pPr>
            <a:r>
              <a:rPr lang="en-GB" sz="1667" dirty="0"/>
              <a:t>→ </a:t>
            </a:r>
            <a:r>
              <a:rPr lang="en-GB" sz="1667" b="1" dirty="0"/>
              <a:t>Sub-queries</a:t>
            </a:r>
            <a:r>
              <a:rPr lang="en-GB" sz="1667" dirty="0"/>
              <a:t>: Apple revenue 5Y, Microsoft revenue 5Y, calculate growth rates, compare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7294176" cy="605230"/>
          </a:xfrm>
          <a:prstGeom prst="rect">
            <a:avLst/>
          </a:prstGeom>
          <a:noFill/>
        </p:spPr>
        <p:txBody>
          <a:bodyPr wrap="none">
            <a:spAutoFit/>
          </a:bodyPr>
          <a:lstStyle/>
          <a:p>
            <a:pPr>
              <a:defRPr sz="4000" b="1">
                <a:solidFill>
                  <a:srgbClr val="2C3E50"/>
                </a:solidFill>
              </a:defRPr>
            </a:pPr>
            <a:r>
              <a:rPr sz="3333"/>
              <a:t>Deep Research RAG: Iterative Reasoning</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62</a:t>
            </a:r>
          </a:p>
        </p:txBody>
      </p:sp>
      <p:pic>
        <p:nvPicPr>
          <p:cNvPr id="6" name="Picture 5" descr="A diagram of a process&#10;&#10;AI-generated content may be incorrect.">
            <a:extLst>
              <a:ext uri="{FF2B5EF4-FFF2-40B4-BE49-F238E27FC236}">
                <a16:creationId xmlns:a16="http://schemas.microsoft.com/office/drawing/2014/main" id="{6584369E-1E30-C037-7ABA-5E7513505014}"/>
              </a:ext>
            </a:extLst>
          </p:cNvPr>
          <p:cNvPicPr>
            <a:picLocks noChangeAspect="1"/>
          </p:cNvPicPr>
          <p:nvPr/>
        </p:nvPicPr>
        <p:blipFill>
          <a:blip r:embed="rId3"/>
          <a:stretch>
            <a:fillRect/>
          </a:stretch>
        </p:blipFill>
        <p:spPr>
          <a:xfrm>
            <a:off x="6127750" y="960438"/>
            <a:ext cx="5683250" cy="5516563"/>
          </a:xfrm>
          <a:prstGeom prst="rect">
            <a:avLst/>
          </a:prstGeom>
        </p:spPr>
      </p:pic>
      <p:sp>
        <p:nvSpPr>
          <p:cNvPr id="3" name="TextBox 2"/>
          <p:cNvSpPr txBox="1"/>
          <p:nvPr/>
        </p:nvSpPr>
        <p:spPr>
          <a:xfrm>
            <a:off x="511711" y="2237483"/>
            <a:ext cx="7573406" cy="1387816"/>
          </a:xfrm>
          <a:prstGeom prst="rect">
            <a:avLst/>
          </a:prstGeom>
          <a:noFill/>
        </p:spPr>
        <p:txBody>
          <a:bodyPr wrap="square">
            <a:spAutoFit/>
          </a:bodyPr>
          <a:lstStyle/>
          <a:p>
            <a:pPr>
              <a:spcAft>
                <a:spcPts val="667"/>
              </a:spcAft>
              <a:defRPr sz="2000"/>
            </a:pPr>
            <a:r>
              <a:rPr sz="1667" b="1" dirty="0"/>
              <a:t>Problem</a:t>
            </a:r>
            <a:r>
              <a:rPr sz="1667" dirty="0"/>
              <a:t>: Some questions cannot be answered in a single retrieval pass.</a:t>
            </a:r>
          </a:p>
          <a:p>
            <a:pPr>
              <a:spcAft>
                <a:spcPts val="667"/>
              </a:spcAft>
              <a:defRPr sz="2000"/>
            </a:pPr>
            <a:r>
              <a:rPr sz="1667" b="1" dirty="0"/>
              <a:t>Solution</a:t>
            </a:r>
            <a:r>
              <a:rPr sz="1667" dirty="0"/>
              <a:t>: Agent iteratively deepens understanding through multiple rounds.</a:t>
            </a:r>
            <a:endParaRPr lang="en-GB" sz="1667" dirty="0"/>
          </a:p>
          <a:p>
            <a:pPr>
              <a:spcAft>
                <a:spcPts val="667"/>
              </a:spcAft>
              <a:defRPr sz="2000"/>
            </a:pPr>
            <a:endParaRPr sz="1667" dirty="0"/>
          </a:p>
          <a:p>
            <a:pPr>
              <a:spcAft>
                <a:spcPts val="667"/>
              </a:spcAft>
              <a:defRPr sz="2000"/>
            </a:pPr>
            <a:r>
              <a:rPr sz="1667" b="1" dirty="0"/>
              <a:t>Use Case: </a:t>
            </a:r>
            <a:r>
              <a:rPr sz="1667" dirty="0"/>
              <a:t>Literature review, competitive analysis, market research</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7023718" cy="605230"/>
          </a:xfrm>
          <a:prstGeom prst="rect">
            <a:avLst/>
          </a:prstGeom>
          <a:noFill/>
        </p:spPr>
        <p:txBody>
          <a:bodyPr wrap="none">
            <a:spAutoFit/>
          </a:bodyPr>
          <a:lstStyle/>
          <a:p>
            <a:pPr>
              <a:defRPr sz="4000" b="1">
                <a:solidFill>
                  <a:srgbClr val="2C3E50"/>
                </a:solidFill>
              </a:defRPr>
            </a:pPr>
            <a:r>
              <a:rPr sz="3333"/>
              <a:t>Deep Research Agent: Implementation</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63</a:t>
            </a:r>
          </a:p>
        </p:txBody>
      </p:sp>
      <p:pic>
        <p:nvPicPr>
          <p:cNvPr id="6" name="Picture 5" descr="A screenshot of a computer program&#10;&#10;AI-generated content may be incorrect.">
            <a:extLst>
              <a:ext uri="{FF2B5EF4-FFF2-40B4-BE49-F238E27FC236}">
                <a16:creationId xmlns:a16="http://schemas.microsoft.com/office/drawing/2014/main" id="{F5150335-44E1-B895-86A5-B6FC1C8070C6}"/>
              </a:ext>
            </a:extLst>
          </p:cNvPr>
          <p:cNvPicPr>
            <a:picLocks noChangeAspect="1"/>
          </p:cNvPicPr>
          <p:nvPr/>
        </p:nvPicPr>
        <p:blipFill>
          <a:blip r:embed="rId3"/>
          <a:stretch>
            <a:fillRect/>
          </a:stretch>
        </p:blipFill>
        <p:spPr>
          <a:xfrm>
            <a:off x="530927" y="1114895"/>
            <a:ext cx="11130147" cy="512954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8359661" cy="605230"/>
          </a:xfrm>
          <a:prstGeom prst="rect">
            <a:avLst/>
          </a:prstGeom>
          <a:noFill/>
        </p:spPr>
        <p:txBody>
          <a:bodyPr wrap="none">
            <a:spAutoFit/>
          </a:bodyPr>
          <a:lstStyle/>
          <a:p>
            <a:pPr>
              <a:defRPr sz="4000" b="1">
                <a:solidFill>
                  <a:srgbClr val="2C3E50"/>
                </a:solidFill>
              </a:defRPr>
            </a:pPr>
            <a:r>
              <a:rPr sz="3333"/>
              <a:t>LangGraph: Framework for Agentic Workflows</a:t>
            </a:r>
          </a:p>
        </p:txBody>
      </p:sp>
      <p:sp>
        <p:nvSpPr>
          <p:cNvPr id="3" name="TextBox 2"/>
          <p:cNvSpPr txBox="1"/>
          <p:nvPr/>
        </p:nvSpPr>
        <p:spPr>
          <a:xfrm>
            <a:off x="381000" y="914400"/>
            <a:ext cx="11430000" cy="695190"/>
          </a:xfrm>
          <a:prstGeom prst="rect">
            <a:avLst/>
          </a:prstGeom>
          <a:noFill/>
        </p:spPr>
        <p:txBody>
          <a:bodyPr wrap="square">
            <a:spAutoFit/>
          </a:bodyPr>
          <a:lstStyle/>
          <a:p>
            <a:pPr>
              <a:spcAft>
                <a:spcPts val="667"/>
              </a:spcAft>
              <a:defRPr sz="2000"/>
            </a:pPr>
            <a:r>
              <a:rPr sz="1667" b="1" dirty="0"/>
              <a:t>Challenge</a:t>
            </a:r>
            <a:r>
              <a:rPr sz="1667" dirty="0"/>
              <a:t>: Implementing complex agent control flows is difficult.</a:t>
            </a:r>
          </a:p>
          <a:p>
            <a:pPr>
              <a:spcAft>
                <a:spcPts val="667"/>
              </a:spcAft>
              <a:defRPr sz="2000"/>
            </a:pPr>
            <a:r>
              <a:rPr sz="1667" b="1" dirty="0"/>
              <a:t>Solution</a:t>
            </a:r>
            <a:r>
              <a:rPr sz="1667" dirty="0"/>
              <a:t>: </a:t>
            </a:r>
            <a:r>
              <a:rPr sz="1667" dirty="0" err="1"/>
              <a:t>LangGraph</a:t>
            </a:r>
            <a:r>
              <a:rPr sz="1667" dirty="0"/>
              <a:t> provides state machines for agent orchestration.</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64</a:t>
            </a:r>
          </a:p>
        </p:txBody>
      </p:sp>
      <p:pic>
        <p:nvPicPr>
          <p:cNvPr id="6" name="Picture 5" descr="A computer screen shot of a computer code&#10;&#10;AI-generated content may be incorrect.">
            <a:extLst>
              <a:ext uri="{FF2B5EF4-FFF2-40B4-BE49-F238E27FC236}">
                <a16:creationId xmlns:a16="http://schemas.microsoft.com/office/drawing/2014/main" id="{38A8827F-71C2-3DF8-05B8-BD04DAD8EBA6}"/>
              </a:ext>
            </a:extLst>
          </p:cNvPr>
          <p:cNvPicPr>
            <a:picLocks noChangeAspect="1"/>
          </p:cNvPicPr>
          <p:nvPr/>
        </p:nvPicPr>
        <p:blipFill>
          <a:blip r:embed="rId3"/>
          <a:stretch>
            <a:fillRect/>
          </a:stretch>
        </p:blipFill>
        <p:spPr>
          <a:xfrm>
            <a:off x="637607" y="1545611"/>
            <a:ext cx="10980419" cy="487432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5688545" cy="605230"/>
          </a:xfrm>
          <a:prstGeom prst="rect">
            <a:avLst/>
          </a:prstGeom>
          <a:noFill/>
        </p:spPr>
        <p:txBody>
          <a:bodyPr wrap="none">
            <a:spAutoFit/>
          </a:bodyPr>
          <a:lstStyle/>
          <a:p>
            <a:pPr>
              <a:defRPr sz="4000" b="1">
                <a:solidFill>
                  <a:srgbClr val="2C3E50"/>
                </a:solidFill>
              </a:defRPr>
            </a:pPr>
            <a:r>
              <a:rPr sz="3333"/>
              <a:t>LangGraph: State Management</a:t>
            </a:r>
          </a:p>
        </p:txBody>
      </p:sp>
      <p:sp>
        <p:nvSpPr>
          <p:cNvPr id="3" name="TextBox 2"/>
          <p:cNvSpPr txBox="1"/>
          <p:nvPr/>
        </p:nvSpPr>
        <p:spPr>
          <a:xfrm>
            <a:off x="701842" y="4182979"/>
            <a:ext cx="4030579" cy="1734129"/>
          </a:xfrm>
          <a:prstGeom prst="rect">
            <a:avLst/>
          </a:prstGeom>
          <a:noFill/>
        </p:spPr>
        <p:txBody>
          <a:bodyPr wrap="square">
            <a:spAutoFit/>
          </a:bodyPr>
          <a:lstStyle/>
          <a:p>
            <a:pPr>
              <a:spcAft>
                <a:spcPts val="667"/>
              </a:spcAft>
              <a:defRPr sz="2000"/>
            </a:pPr>
            <a:r>
              <a:rPr sz="1667" b="1" dirty="0"/>
              <a:t>Benefits:</a:t>
            </a:r>
          </a:p>
          <a:p>
            <a:pPr lvl="1">
              <a:spcAft>
                <a:spcPts val="667"/>
              </a:spcAft>
              <a:defRPr sz="2000"/>
            </a:pPr>
            <a:r>
              <a:rPr sz="1667" dirty="0"/>
              <a:t>Explicit state transitions</a:t>
            </a:r>
          </a:p>
          <a:p>
            <a:pPr lvl="1">
              <a:spcAft>
                <a:spcPts val="667"/>
              </a:spcAft>
              <a:defRPr sz="2000"/>
            </a:pPr>
            <a:r>
              <a:rPr sz="1667" dirty="0"/>
              <a:t>Conditional branching</a:t>
            </a:r>
          </a:p>
          <a:p>
            <a:pPr lvl="1">
              <a:spcAft>
                <a:spcPts val="667"/>
              </a:spcAft>
              <a:defRPr sz="2000"/>
            </a:pPr>
            <a:r>
              <a:rPr sz="1667" dirty="0"/>
              <a:t>Cycle support (for iterations)</a:t>
            </a:r>
          </a:p>
          <a:p>
            <a:pPr lvl="1">
              <a:spcAft>
                <a:spcPts val="667"/>
              </a:spcAft>
              <a:defRPr sz="2000"/>
            </a:pPr>
            <a:r>
              <a:rPr sz="1667" dirty="0"/>
              <a:t>Debugging and observability</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65</a:t>
            </a:r>
          </a:p>
        </p:txBody>
      </p:sp>
      <p:pic>
        <p:nvPicPr>
          <p:cNvPr id="6" name="Picture 5" descr="A diagram of a process&#10;&#10;AI-generated content may be incorrect.">
            <a:extLst>
              <a:ext uri="{FF2B5EF4-FFF2-40B4-BE49-F238E27FC236}">
                <a16:creationId xmlns:a16="http://schemas.microsoft.com/office/drawing/2014/main" id="{E1F9CCF1-0CCD-1324-F790-CB09A78EE9B8}"/>
              </a:ext>
            </a:extLst>
          </p:cNvPr>
          <p:cNvPicPr>
            <a:picLocks noChangeAspect="1"/>
          </p:cNvPicPr>
          <p:nvPr/>
        </p:nvPicPr>
        <p:blipFill>
          <a:blip r:embed="rId3"/>
          <a:stretch>
            <a:fillRect/>
          </a:stretch>
        </p:blipFill>
        <p:spPr>
          <a:xfrm>
            <a:off x="6694447" y="333375"/>
            <a:ext cx="4123948" cy="642051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6257419" cy="605230"/>
          </a:xfrm>
          <a:prstGeom prst="rect">
            <a:avLst/>
          </a:prstGeom>
          <a:noFill/>
        </p:spPr>
        <p:txBody>
          <a:bodyPr wrap="none">
            <a:spAutoFit/>
          </a:bodyPr>
          <a:lstStyle/>
          <a:p>
            <a:pPr>
              <a:defRPr sz="4000" b="1">
                <a:solidFill>
                  <a:srgbClr val="2C3E50"/>
                </a:solidFill>
              </a:defRPr>
            </a:pPr>
            <a:r>
              <a:rPr sz="3333"/>
              <a:t>Agentic RAG: Multi-Agent Systems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66</a:t>
            </a:r>
          </a:p>
        </p:txBody>
      </p:sp>
      <p:pic>
        <p:nvPicPr>
          <p:cNvPr id="6" name="Picture 5" descr="A diagram of a company&#10;&#10;AI-generated content may be incorrect.">
            <a:extLst>
              <a:ext uri="{FF2B5EF4-FFF2-40B4-BE49-F238E27FC236}">
                <a16:creationId xmlns:a16="http://schemas.microsoft.com/office/drawing/2014/main" id="{1F3F2182-54A7-BA12-B3BC-BCADA4D31B20}"/>
              </a:ext>
            </a:extLst>
          </p:cNvPr>
          <p:cNvPicPr>
            <a:picLocks noChangeAspect="1"/>
          </p:cNvPicPr>
          <p:nvPr/>
        </p:nvPicPr>
        <p:blipFill>
          <a:blip r:embed="rId3"/>
          <a:stretch>
            <a:fillRect/>
          </a:stretch>
        </p:blipFill>
        <p:spPr>
          <a:xfrm>
            <a:off x="274471" y="1159710"/>
            <a:ext cx="6262688" cy="4699000"/>
          </a:xfrm>
          <a:prstGeom prst="rect">
            <a:avLst/>
          </a:prstGeom>
        </p:spPr>
      </p:pic>
      <p:sp>
        <p:nvSpPr>
          <p:cNvPr id="3" name="TextBox 2"/>
          <p:cNvSpPr txBox="1"/>
          <p:nvPr/>
        </p:nvSpPr>
        <p:spPr>
          <a:xfrm>
            <a:off x="5827696" y="1694898"/>
            <a:ext cx="5602304" cy="4158318"/>
          </a:xfrm>
          <a:prstGeom prst="rect">
            <a:avLst/>
          </a:prstGeom>
          <a:noFill/>
        </p:spPr>
        <p:txBody>
          <a:bodyPr wrap="square">
            <a:spAutoFit/>
          </a:bodyPr>
          <a:lstStyle/>
          <a:p>
            <a:pPr>
              <a:spcAft>
                <a:spcPts val="667"/>
              </a:spcAft>
              <a:defRPr sz="2000"/>
            </a:pPr>
            <a:r>
              <a:rPr sz="1667" b="1" dirty="0"/>
              <a:t>Advanced Pattern</a:t>
            </a:r>
            <a:r>
              <a:rPr sz="1667" dirty="0"/>
              <a:t>: Multiple specialized agents collaborate.</a:t>
            </a: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sz="1667" dirty="0"/>
          </a:p>
          <a:p>
            <a:pPr>
              <a:spcAft>
                <a:spcPts val="667"/>
              </a:spcAft>
              <a:defRPr sz="2000"/>
            </a:pPr>
            <a:r>
              <a:rPr sz="1667" b="1" dirty="0"/>
              <a:t>Example Roles:</a:t>
            </a:r>
          </a:p>
          <a:p>
            <a:pPr lvl="1">
              <a:spcAft>
                <a:spcPts val="667"/>
              </a:spcAft>
              <a:defRPr sz="2000"/>
            </a:pPr>
            <a:r>
              <a:rPr sz="1667" b="1" dirty="0"/>
              <a:t>Retrieval Agent:</a:t>
            </a:r>
            <a:r>
              <a:rPr sz="1667" dirty="0"/>
              <a:t> Finds relevant information</a:t>
            </a:r>
          </a:p>
          <a:p>
            <a:pPr lvl="1">
              <a:spcAft>
                <a:spcPts val="667"/>
              </a:spcAft>
              <a:defRPr sz="2000"/>
            </a:pPr>
            <a:r>
              <a:rPr sz="1667" b="1" dirty="0"/>
              <a:t>Analysis Agent: </a:t>
            </a:r>
            <a:r>
              <a:rPr sz="1667" dirty="0"/>
              <a:t>Performs calculations, data analysis</a:t>
            </a:r>
          </a:p>
          <a:p>
            <a:pPr lvl="1">
              <a:spcAft>
                <a:spcPts val="667"/>
              </a:spcAft>
              <a:defRPr sz="2000"/>
            </a:pPr>
            <a:r>
              <a:rPr sz="1667" b="1" dirty="0"/>
              <a:t>Synthesis Agent: </a:t>
            </a:r>
            <a:r>
              <a:rPr sz="1667" dirty="0"/>
              <a:t>Combines findings into coherent report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527090" cy="605230"/>
          </a:xfrm>
          <a:prstGeom prst="rect">
            <a:avLst/>
          </a:prstGeom>
          <a:noFill/>
        </p:spPr>
        <p:txBody>
          <a:bodyPr wrap="none">
            <a:spAutoFit/>
          </a:bodyPr>
          <a:lstStyle/>
          <a:p>
            <a:pPr>
              <a:defRPr sz="4000" b="1">
                <a:solidFill>
                  <a:srgbClr val="2C3E50"/>
                </a:solidFill>
              </a:defRPr>
            </a:pPr>
            <a:r>
              <a:rPr sz="3333" dirty="0"/>
              <a:t>The Three-Phase RAG Pipeline</a:t>
            </a:r>
          </a:p>
        </p:txBody>
      </p:sp>
      <p:sp>
        <p:nvSpPr>
          <p:cNvPr id="3" name="TextBox 2"/>
          <p:cNvSpPr txBox="1"/>
          <p:nvPr/>
        </p:nvSpPr>
        <p:spPr>
          <a:xfrm>
            <a:off x="11560611" y="6477001"/>
            <a:ext cx="250390" cy="246221"/>
          </a:xfrm>
          <a:prstGeom prst="rect">
            <a:avLst/>
          </a:prstGeom>
          <a:noFill/>
        </p:spPr>
        <p:txBody>
          <a:bodyPr wrap="none">
            <a:spAutoFit/>
          </a:bodyPr>
          <a:lstStyle/>
          <a:p>
            <a:pPr algn="r">
              <a:defRPr sz="1200"/>
            </a:pPr>
            <a:r>
              <a:rPr sz="1000"/>
              <a:t>7</a:t>
            </a:r>
          </a:p>
        </p:txBody>
      </p:sp>
      <p:pic>
        <p:nvPicPr>
          <p:cNvPr id="5" name="Picture 4" descr="A diagram of a process flow&#10;&#10;AI-generated content may be incorrect.">
            <a:extLst>
              <a:ext uri="{FF2B5EF4-FFF2-40B4-BE49-F238E27FC236}">
                <a16:creationId xmlns:a16="http://schemas.microsoft.com/office/drawing/2014/main" id="{8FEFD0D4-6C92-7B14-5566-24B4AD72144E}"/>
              </a:ext>
            </a:extLst>
          </p:cNvPr>
          <p:cNvPicPr>
            <a:picLocks noChangeAspect="1"/>
          </p:cNvPicPr>
          <p:nvPr/>
        </p:nvPicPr>
        <p:blipFill>
          <a:blip r:embed="rId3"/>
          <a:stretch>
            <a:fillRect/>
          </a:stretch>
        </p:blipFill>
        <p:spPr>
          <a:xfrm>
            <a:off x="6653403" y="0"/>
            <a:ext cx="4525973" cy="6858000"/>
          </a:xfrm>
          <a:prstGeom prst="rect">
            <a:avLst/>
          </a:prstGeom>
        </p:spPr>
      </p:pic>
      <p:graphicFrame>
        <p:nvGraphicFramePr>
          <p:cNvPr id="9" name="TextBox 6">
            <a:extLst>
              <a:ext uri="{FF2B5EF4-FFF2-40B4-BE49-F238E27FC236}">
                <a16:creationId xmlns:a16="http://schemas.microsoft.com/office/drawing/2014/main" id="{6F622AC3-F5F2-449A-94E2-60C958C6E9C1}"/>
              </a:ext>
            </a:extLst>
          </p:cNvPr>
          <p:cNvGraphicFramePr/>
          <p:nvPr/>
        </p:nvGraphicFramePr>
        <p:xfrm>
          <a:off x="381000" y="1872404"/>
          <a:ext cx="5987143" cy="32701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Module 5</a:t>
            </a:r>
          </a:p>
        </p:txBody>
      </p:sp>
      <p:sp>
        <p:nvSpPr>
          <p:cNvPr id="3" name="TextBox 2"/>
          <p:cNvSpPr txBox="1"/>
          <p:nvPr/>
        </p:nvSpPr>
        <p:spPr>
          <a:xfrm>
            <a:off x="1285241" y="4582814"/>
            <a:ext cx="7132335" cy="1312658"/>
          </a:xfrm>
          <a:prstGeom prst="rect">
            <a:avLst/>
          </a:prstGeom>
        </p:spPr>
        <p:txBody>
          <a:bodyPr vert="horz" lIns="91440" tIns="45720" rIns="91440" bIns="45720" rtlCol="0" anchor="t">
            <a:normAutofit/>
          </a:bodyPr>
          <a:lstStyle/>
          <a:p>
            <a:pPr>
              <a:lnSpc>
                <a:spcPct val="90000"/>
              </a:lnSpc>
              <a:spcBef>
                <a:spcPts val="1000"/>
              </a:spcBef>
              <a:defRPr sz="3600">
                <a:solidFill>
                  <a:srgbClr val="3498DB"/>
                </a:solidFill>
              </a:defRPr>
            </a:pPr>
            <a:r>
              <a:rPr lang="en-US" sz="2400" kern="1200">
                <a:solidFill>
                  <a:schemeClr val="tx1"/>
                </a:solidFill>
                <a:latin typeface="+mn-lt"/>
                <a:ea typeface="+mn-ea"/>
                <a:cs typeface="+mn-cs"/>
              </a:rPr>
              <a:t>Production-Ready RAG: Evaluation &amp; Best Practices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026236" cy="605230"/>
          </a:xfrm>
          <a:prstGeom prst="rect">
            <a:avLst/>
          </a:prstGeom>
          <a:noFill/>
        </p:spPr>
        <p:txBody>
          <a:bodyPr wrap="none">
            <a:spAutoFit/>
          </a:bodyPr>
          <a:lstStyle/>
          <a:p>
            <a:pPr>
              <a:defRPr sz="4000" b="1">
                <a:solidFill>
                  <a:srgbClr val="2C3E50"/>
                </a:solidFill>
              </a:defRPr>
            </a:pPr>
            <a:r>
              <a:rPr sz="3333"/>
              <a:t>Retrieval Metrics: Context Precision &amp; Recall</a:t>
            </a:r>
          </a:p>
        </p:txBody>
      </p:sp>
      <p:sp>
        <p:nvSpPr>
          <p:cNvPr id="3" name="TextBox 2"/>
          <p:cNvSpPr txBox="1"/>
          <p:nvPr/>
        </p:nvSpPr>
        <p:spPr>
          <a:xfrm>
            <a:off x="452120" y="1853687"/>
            <a:ext cx="9972040" cy="2549416"/>
          </a:xfrm>
          <a:prstGeom prst="rect">
            <a:avLst/>
          </a:prstGeom>
          <a:noFill/>
        </p:spPr>
        <p:txBody>
          <a:bodyPr wrap="square">
            <a:spAutoFit/>
          </a:bodyPr>
          <a:lstStyle/>
          <a:p>
            <a:pPr>
              <a:spcAft>
                <a:spcPts val="667"/>
              </a:spcAft>
              <a:defRPr sz="2000"/>
            </a:pPr>
            <a:r>
              <a:rPr sz="2000" b="1" dirty="0"/>
              <a:t>Context Precision: </a:t>
            </a:r>
            <a:r>
              <a:rPr sz="2000" dirty="0"/>
              <a:t>What % of retrieved chunks are actually relevant?</a:t>
            </a:r>
          </a:p>
          <a:p>
            <a:pPr lvl="1">
              <a:spcBef>
                <a:spcPts val="833"/>
              </a:spcBef>
              <a:spcAft>
                <a:spcPts val="833"/>
              </a:spcAft>
              <a:defRPr sz="1400">
                <a:latin typeface="Courier New"/>
              </a:defRPr>
            </a:pPr>
            <a:r>
              <a:rPr sz="1600" dirty="0">
                <a:highlight>
                  <a:srgbClr val="C0C0C0"/>
                </a:highlight>
                <a:latin typeface="Courier New"/>
              </a:rPr>
              <a:t>Precision = (# Relevant Retrieved) / (# Total Retrieved)</a:t>
            </a:r>
          </a:p>
          <a:p>
            <a:pPr>
              <a:spcAft>
                <a:spcPts val="667"/>
              </a:spcAft>
              <a:defRPr sz="2000"/>
            </a:pPr>
            <a:r>
              <a:rPr sz="2000" b="1" dirty="0"/>
              <a:t>Context Recall: </a:t>
            </a:r>
            <a:r>
              <a:rPr sz="2000" dirty="0"/>
              <a:t>What % of relevant chunks were retrieved?</a:t>
            </a:r>
          </a:p>
          <a:p>
            <a:pPr lvl="1">
              <a:spcBef>
                <a:spcPts val="833"/>
              </a:spcBef>
              <a:spcAft>
                <a:spcPts val="833"/>
              </a:spcAft>
              <a:defRPr sz="1400">
                <a:latin typeface="Courier New"/>
              </a:defRPr>
            </a:pPr>
            <a:r>
              <a:rPr sz="1600" dirty="0">
                <a:highlight>
                  <a:srgbClr val="C0C0C0"/>
                </a:highlight>
              </a:rPr>
              <a:t>Recall = (# Relevant Retrieved) / (# Total Relevant in Corpus)</a:t>
            </a:r>
            <a:endParaRPr lang="en-GB" sz="1600" dirty="0">
              <a:highlight>
                <a:srgbClr val="C0C0C0"/>
              </a:highlight>
            </a:endParaRPr>
          </a:p>
          <a:p>
            <a:pPr lvl="1">
              <a:spcBef>
                <a:spcPts val="833"/>
              </a:spcBef>
              <a:spcAft>
                <a:spcPts val="833"/>
              </a:spcAft>
              <a:defRPr sz="1400">
                <a:latin typeface="Courier New"/>
              </a:defRPr>
            </a:pPr>
            <a:endParaRPr sz="1600" dirty="0">
              <a:highlight>
                <a:srgbClr val="C0C0C0"/>
              </a:highlight>
            </a:endParaRPr>
          </a:p>
          <a:p>
            <a:pPr>
              <a:spcAft>
                <a:spcPts val="667"/>
              </a:spcAft>
              <a:defRPr sz="2000"/>
            </a:pPr>
            <a:r>
              <a:rPr sz="2000" b="1" dirty="0"/>
              <a:t>Trade-off: </a:t>
            </a:r>
            <a:r>
              <a:rPr sz="2000" dirty="0"/>
              <a:t>Higher recall (retrieve more) vs. higher precision (retrieve less but better)</a:t>
            </a:r>
            <a:endParaRPr lang="en-GB" sz="2000" dirty="0"/>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73</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952463" cy="605230"/>
          </a:xfrm>
          <a:prstGeom prst="rect">
            <a:avLst/>
          </a:prstGeom>
          <a:noFill/>
        </p:spPr>
        <p:txBody>
          <a:bodyPr wrap="none">
            <a:spAutoFit/>
          </a:bodyPr>
          <a:lstStyle/>
          <a:p>
            <a:pPr>
              <a:defRPr sz="4000" b="1">
                <a:solidFill>
                  <a:srgbClr val="2C3E50"/>
                </a:solidFill>
              </a:defRPr>
            </a:pPr>
            <a:r>
              <a:rPr sz="3333"/>
              <a:t>Generation Metrics: Faithfulness</a:t>
            </a:r>
          </a:p>
        </p:txBody>
      </p:sp>
      <p:sp>
        <p:nvSpPr>
          <p:cNvPr id="3" name="TextBox 2"/>
          <p:cNvSpPr txBox="1"/>
          <p:nvPr/>
        </p:nvSpPr>
        <p:spPr>
          <a:xfrm>
            <a:off x="381000" y="914400"/>
            <a:ext cx="11430000" cy="5370829"/>
          </a:xfrm>
          <a:prstGeom prst="rect">
            <a:avLst/>
          </a:prstGeom>
          <a:noFill/>
        </p:spPr>
        <p:txBody>
          <a:bodyPr wrap="square">
            <a:spAutoFit/>
          </a:bodyPr>
          <a:lstStyle/>
          <a:p>
            <a:pPr>
              <a:spcAft>
                <a:spcPts val="667"/>
              </a:spcAft>
              <a:defRPr sz="2000"/>
            </a:pPr>
            <a:r>
              <a:rPr b="1" dirty="0"/>
              <a:t>Definition: </a:t>
            </a:r>
            <a:r>
              <a:rPr dirty="0"/>
              <a:t>Is the generated answer factually grounded in the retrieved context?</a:t>
            </a:r>
          </a:p>
          <a:p>
            <a:pPr>
              <a:spcAft>
                <a:spcPts val="667"/>
              </a:spcAft>
              <a:defRPr sz="2000"/>
            </a:pPr>
            <a:r>
              <a:rPr b="1" dirty="0"/>
              <a:t>Assessment Method:</a:t>
            </a:r>
          </a:p>
          <a:p>
            <a:pPr marL="800100" lvl="1" indent="-342900">
              <a:spcAft>
                <a:spcPts val="667"/>
              </a:spcAft>
              <a:buFont typeface="+mj-lt"/>
              <a:buAutoNum type="arabicPeriod"/>
              <a:defRPr sz="2000"/>
            </a:pPr>
            <a:r>
              <a:rPr dirty="0"/>
              <a:t>Extract claims from the generated answer</a:t>
            </a:r>
          </a:p>
          <a:p>
            <a:pPr marL="800100" lvl="1" indent="-342900">
              <a:spcAft>
                <a:spcPts val="667"/>
              </a:spcAft>
              <a:buFont typeface="+mj-lt"/>
              <a:buAutoNum type="arabicPeriod"/>
              <a:defRPr sz="2000"/>
            </a:pPr>
            <a:r>
              <a:rPr dirty="0"/>
              <a:t>For each claim, verify if it's supported by the context</a:t>
            </a:r>
          </a:p>
          <a:p>
            <a:pPr marL="800100" lvl="1" indent="-342900">
              <a:spcAft>
                <a:spcPts val="667"/>
              </a:spcAft>
              <a:buFont typeface="+mj-lt"/>
              <a:buAutoNum type="arabicPeriod"/>
              <a:defRPr sz="2000"/>
            </a:pPr>
            <a:r>
              <a:rPr dirty="0"/>
              <a:t>Calculate % of supported claims</a:t>
            </a:r>
            <a:endParaRPr lang="en-GB" dirty="0"/>
          </a:p>
          <a:p>
            <a:pPr marL="800100" lvl="1" indent="-342900">
              <a:spcAft>
                <a:spcPts val="667"/>
              </a:spcAft>
              <a:buFont typeface="+mj-lt"/>
              <a:buAutoNum type="arabicPeriod"/>
              <a:defRPr sz="2000"/>
            </a:pPr>
            <a:endParaRPr dirty="0"/>
          </a:p>
          <a:p>
            <a:pPr>
              <a:spcBef>
                <a:spcPts val="833"/>
              </a:spcBef>
              <a:spcAft>
                <a:spcPts val="833"/>
              </a:spcAft>
              <a:defRPr sz="1400">
                <a:latin typeface="Courier New"/>
              </a:defRPr>
            </a:pPr>
            <a:endParaRPr lang="en-GB" sz="1050" dirty="0"/>
          </a:p>
          <a:p>
            <a:pPr>
              <a:spcAft>
                <a:spcPts val="667"/>
              </a:spcAft>
              <a:defRPr sz="2000"/>
            </a:pPr>
            <a:endParaRPr lang="en-GB" sz="1400" dirty="0"/>
          </a:p>
          <a:p>
            <a:pPr>
              <a:spcAft>
                <a:spcPts val="667"/>
              </a:spcAft>
              <a:defRPr sz="2000"/>
            </a:pPr>
            <a:endParaRPr lang="en-GB" sz="1400" dirty="0"/>
          </a:p>
          <a:p>
            <a:pPr>
              <a:spcAft>
                <a:spcPts val="667"/>
              </a:spcAft>
              <a:defRPr sz="2000"/>
            </a:pPr>
            <a:endParaRPr lang="en-GB" sz="1400" dirty="0"/>
          </a:p>
          <a:p>
            <a:pPr>
              <a:spcAft>
                <a:spcPts val="667"/>
              </a:spcAft>
              <a:defRPr sz="2000"/>
            </a:pPr>
            <a:endParaRPr lang="en-GB" sz="1400" dirty="0"/>
          </a:p>
          <a:p>
            <a:pPr>
              <a:spcAft>
                <a:spcPts val="667"/>
              </a:spcAft>
              <a:defRPr sz="2000"/>
            </a:pPr>
            <a:endParaRPr lang="en-GB" sz="1400" dirty="0"/>
          </a:p>
          <a:p>
            <a:pPr>
              <a:spcAft>
                <a:spcPts val="667"/>
              </a:spcAft>
              <a:defRPr sz="2000"/>
            </a:pPr>
            <a:endParaRPr lang="en-GB" sz="1667" dirty="0"/>
          </a:p>
          <a:p>
            <a:pPr>
              <a:spcAft>
                <a:spcPts val="667"/>
              </a:spcAft>
              <a:defRPr sz="2000"/>
            </a:pPr>
            <a:endParaRPr lang="en-GB" sz="1667" dirty="0"/>
          </a:p>
          <a:p>
            <a:pPr>
              <a:spcAft>
                <a:spcPts val="667"/>
              </a:spcAft>
              <a:defRPr sz="2000"/>
            </a:pPr>
            <a:r>
              <a:rPr lang="en-GB" b="1" dirty="0"/>
              <a:t>Target: </a:t>
            </a:r>
            <a:r>
              <a:rPr lang="en-GB" dirty="0"/>
              <a:t>&gt; 0.9 (90% of claims should be grounded)</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74</a:t>
            </a:r>
          </a:p>
        </p:txBody>
      </p:sp>
      <p:pic>
        <p:nvPicPr>
          <p:cNvPr id="6" name="Picture 5" descr="A white screen with black text&#10;&#10;AI-generated content may be incorrect.">
            <a:extLst>
              <a:ext uri="{FF2B5EF4-FFF2-40B4-BE49-F238E27FC236}">
                <a16:creationId xmlns:a16="http://schemas.microsoft.com/office/drawing/2014/main" id="{2B697831-055A-F8D8-ED78-A3C2E58218F3}"/>
              </a:ext>
            </a:extLst>
          </p:cNvPr>
          <p:cNvPicPr>
            <a:picLocks noChangeAspect="1"/>
          </p:cNvPicPr>
          <p:nvPr/>
        </p:nvPicPr>
        <p:blipFill>
          <a:blip r:embed="rId3"/>
          <a:stretch>
            <a:fillRect/>
          </a:stretch>
        </p:blipFill>
        <p:spPr>
          <a:xfrm>
            <a:off x="489576" y="2809688"/>
            <a:ext cx="11212847" cy="299484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7058792" cy="605230"/>
          </a:xfrm>
          <a:prstGeom prst="rect">
            <a:avLst/>
          </a:prstGeom>
          <a:noFill/>
        </p:spPr>
        <p:txBody>
          <a:bodyPr wrap="none">
            <a:spAutoFit/>
          </a:bodyPr>
          <a:lstStyle/>
          <a:p>
            <a:pPr>
              <a:defRPr sz="4000" b="1">
                <a:solidFill>
                  <a:srgbClr val="2C3E50"/>
                </a:solidFill>
              </a:defRPr>
            </a:pPr>
            <a:r>
              <a:rPr sz="3333"/>
              <a:t>Generation Metrics: Answer Relevance</a:t>
            </a:r>
          </a:p>
        </p:txBody>
      </p:sp>
      <p:sp>
        <p:nvSpPr>
          <p:cNvPr id="3" name="TextBox 2"/>
          <p:cNvSpPr txBox="1"/>
          <p:nvPr/>
        </p:nvSpPr>
        <p:spPr>
          <a:xfrm>
            <a:off x="381000" y="914400"/>
            <a:ext cx="11430000" cy="5235729"/>
          </a:xfrm>
          <a:prstGeom prst="rect">
            <a:avLst/>
          </a:prstGeom>
          <a:noFill/>
        </p:spPr>
        <p:txBody>
          <a:bodyPr wrap="square">
            <a:spAutoFit/>
          </a:bodyPr>
          <a:lstStyle/>
          <a:p>
            <a:pPr>
              <a:spcAft>
                <a:spcPts val="667"/>
              </a:spcAft>
              <a:defRPr sz="2000"/>
            </a:pPr>
            <a:r>
              <a:rPr sz="1667" b="1" dirty="0"/>
              <a:t>Definition: </a:t>
            </a:r>
            <a:r>
              <a:rPr sz="1667" dirty="0"/>
              <a:t>How well does the answer address the user's query?</a:t>
            </a:r>
          </a:p>
          <a:p>
            <a:pPr>
              <a:spcAft>
                <a:spcPts val="667"/>
              </a:spcAft>
              <a:defRPr sz="2000"/>
            </a:pPr>
            <a:r>
              <a:rPr sz="1667" b="1" dirty="0"/>
              <a:t>Assessment Method:</a:t>
            </a:r>
          </a:p>
          <a:p>
            <a:pPr marL="380985" indent="-380985">
              <a:spcAft>
                <a:spcPts val="667"/>
              </a:spcAft>
              <a:buFont typeface="+mj-lt"/>
              <a:buAutoNum type="arabicPeriod"/>
              <a:defRPr sz="2000"/>
            </a:pPr>
            <a:r>
              <a:rPr sz="1667" dirty="0"/>
              <a:t>Use LLM to generate expected questions that this answer would address</a:t>
            </a:r>
          </a:p>
          <a:p>
            <a:pPr marL="380985" indent="-380985">
              <a:spcAft>
                <a:spcPts val="667"/>
              </a:spcAft>
              <a:buFont typeface="+mj-lt"/>
              <a:buAutoNum type="arabicPeriod"/>
              <a:defRPr sz="2000"/>
            </a:pPr>
            <a:r>
              <a:rPr sz="1667" dirty="0"/>
              <a:t>Compare generated questions to original query</a:t>
            </a:r>
          </a:p>
          <a:p>
            <a:pPr marL="380985" indent="-380985">
              <a:spcAft>
                <a:spcPts val="667"/>
              </a:spcAft>
              <a:buFont typeface="+mj-lt"/>
              <a:buAutoNum type="arabicPeriod"/>
              <a:defRPr sz="2000"/>
            </a:pPr>
            <a:r>
              <a:rPr sz="1667" dirty="0"/>
              <a:t>Calculate semantic similarity</a:t>
            </a:r>
          </a:p>
          <a:p>
            <a:pPr>
              <a:spcBef>
                <a:spcPts val="833"/>
              </a:spcBef>
              <a:spcAft>
                <a:spcPts val="833"/>
              </a:spcAft>
              <a:defRPr sz="1400">
                <a:latin typeface="Courier New"/>
              </a:defRPr>
            </a:pPr>
            <a:endParaRPr lang="en-GB" sz="11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endParaRPr lang="en-GB" sz="1667" dirty="0"/>
          </a:p>
          <a:p>
            <a:pPr>
              <a:spcAft>
                <a:spcPts val="667"/>
              </a:spcAft>
              <a:defRPr sz="2000"/>
            </a:pPr>
            <a:r>
              <a:rPr sz="1667" b="1" dirty="0"/>
              <a:t>Target: </a:t>
            </a:r>
            <a:r>
              <a:rPr sz="1667" dirty="0"/>
              <a:t>&gt; 0.8 (high alignment with user intent)</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75</a:t>
            </a:r>
          </a:p>
        </p:txBody>
      </p:sp>
      <p:pic>
        <p:nvPicPr>
          <p:cNvPr id="6" name="Picture 5" descr="A screenshot of a computer&#10;&#10;AI-generated content may be incorrect.">
            <a:extLst>
              <a:ext uri="{FF2B5EF4-FFF2-40B4-BE49-F238E27FC236}">
                <a16:creationId xmlns:a16="http://schemas.microsoft.com/office/drawing/2014/main" id="{56C7398F-97B1-2408-EA50-67C5B031F5C1}"/>
              </a:ext>
            </a:extLst>
          </p:cNvPr>
          <p:cNvPicPr>
            <a:picLocks noChangeAspect="1"/>
          </p:cNvPicPr>
          <p:nvPr/>
        </p:nvPicPr>
        <p:blipFill>
          <a:blip r:embed="rId3"/>
          <a:stretch>
            <a:fillRect/>
          </a:stretch>
        </p:blipFill>
        <p:spPr>
          <a:xfrm>
            <a:off x="381000" y="2696829"/>
            <a:ext cx="11690013" cy="293181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3956019" cy="605230"/>
          </a:xfrm>
          <a:prstGeom prst="rect">
            <a:avLst/>
          </a:prstGeom>
          <a:noFill/>
        </p:spPr>
        <p:txBody>
          <a:bodyPr wrap="none">
            <a:spAutoFit/>
          </a:bodyPr>
          <a:lstStyle/>
          <a:p>
            <a:pPr>
              <a:defRPr sz="4000" b="1">
                <a:solidFill>
                  <a:srgbClr val="2C3E50"/>
                </a:solidFill>
              </a:defRPr>
            </a:pPr>
            <a:r>
              <a:rPr sz="3333"/>
              <a:t>RAGAS: Metrics Suite</a:t>
            </a:r>
          </a:p>
        </p:txBody>
      </p:sp>
      <p:sp>
        <p:nvSpPr>
          <p:cNvPr id="3" name="TextBox 2"/>
          <p:cNvSpPr txBox="1"/>
          <p:nvPr/>
        </p:nvSpPr>
        <p:spPr>
          <a:xfrm>
            <a:off x="381000" y="914400"/>
            <a:ext cx="11430000" cy="2426755"/>
          </a:xfrm>
          <a:prstGeom prst="rect">
            <a:avLst/>
          </a:prstGeom>
          <a:noFill/>
        </p:spPr>
        <p:txBody>
          <a:bodyPr wrap="square">
            <a:spAutoFit/>
          </a:bodyPr>
          <a:lstStyle/>
          <a:p>
            <a:pPr>
              <a:spcAft>
                <a:spcPts val="667"/>
              </a:spcAft>
              <a:defRPr sz="2000"/>
            </a:pPr>
            <a:r>
              <a:rPr sz="1667" b="1" dirty="0"/>
              <a:t>Core Metrics Provided:</a:t>
            </a:r>
          </a:p>
          <a:p>
            <a:pPr lvl="1">
              <a:spcAft>
                <a:spcPts val="667"/>
              </a:spcAft>
              <a:defRPr sz="2000"/>
            </a:pPr>
            <a:r>
              <a:rPr sz="1667" b="1" dirty="0"/>
              <a:t>Context Precision </a:t>
            </a:r>
            <a:r>
              <a:rPr sz="1667" dirty="0"/>
              <a:t>- Retrieval quality</a:t>
            </a:r>
          </a:p>
          <a:p>
            <a:pPr lvl="1">
              <a:spcAft>
                <a:spcPts val="667"/>
              </a:spcAft>
              <a:defRPr sz="2000"/>
            </a:pPr>
            <a:r>
              <a:rPr sz="1667" b="1" dirty="0"/>
              <a:t>Context Recall</a:t>
            </a:r>
            <a:r>
              <a:rPr sz="1667" dirty="0"/>
              <a:t> - Retrieval completeness</a:t>
            </a:r>
          </a:p>
          <a:p>
            <a:pPr lvl="1">
              <a:spcAft>
                <a:spcPts val="667"/>
              </a:spcAft>
              <a:defRPr sz="2000"/>
            </a:pPr>
            <a:r>
              <a:rPr sz="1667" b="1" dirty="0"/>
              <a:t>Faithfulness </a:t>
            </a:r>
            <a:r>
              <a:rPr sz="1667" dirty="0"/>
              <a:t>- Grounding in context</a:t>
            </a:r>
          </a:p>
          <a:p>
            <a:pPr lvl="1">
              <a:spcAft>
                <a:spcPts val="667"/>
              </a:spcAft>
              <a:defRPr sz="2000"/>
            </a:pPr>
            <a:r>
              <a:rPr sz="1667" b="1" dirty="0"/>
              <a:t>Answer Relevance</a:t>
            </a:r>
            <a:r>
              <a:rPr sz="1667" dirty="0"/>
              <a:t> - Alignment with query</a:t>
            </a:r>
          </a:p>
          <a:p>
            <a:pPr lvl="1">
              <a:spcAft>
                <a:spcPts val="667"/>
              </a:spcAft>
              <a:defRPr sz="2000"/>
            </a:pPr>
            <a:r>
              <a:rPr sz="1667" b="1" dirty="0"/>
              <a:t>Context Entity Recall </a:t>
            </a:r>
            <a:r>
              <a:rPr sz="1667" dirty="0"/>
              <a:t>- Entity coverage</a:t>
            </a:r>
          </a:p>
          <a:p>
            <a:pPr lvl="1">
              <a:spcAft>
                <a:spcPts val="667"/>
              </a:spcAft>
              <a:defRPr sz="2000"/>
            </a:pPr>
            <a:r>
              <a:rPr sz="1667" b="1" dirty="0"/>
              <a:t>Answer Semantic Similarity</a:t>
            </a:r>
            <a:r>
              <a:rPr sz="1667" dirty="0"/>
              <a:t> - Comparison to ground truth</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77</a:t>
            </a:r>
          </a:p>
        </p:txBody>
      </p:sp>
      <p:pic>
        <p:nvPicPr>
          <p:cNvPr id="6" name="Picture 5" descr="A computer screen shot of a message&#10;&#10;AI-generated content may be incorrect.">
            <a:extLst>
              <a:ext uri="{FF2B5EF4-FFF2-40B4-BE49-F238E27FC236}">
                <a16:creationId xmlns:a16="http://schemas.microsoft.com/office/drawing/2014/main" id="{F3AD6D47-6C95-1769-2350-54EB917B804F}"/>
              </a:ext>
            </a:extLst>
          </p:cNvPr>
          <p:cNvPicPr>
            <a:picLocks noChangeAspect="1"/>
          </p:cNvPicPr>
          <p:nvPr/>
        </p:nvPicPr>
        <p:blipFill>
          <a:blip r:embed="rId3"/>
          <a:stretch>
            <a:fillRect/>
          </a:stretch>
        </p:blipFill>
        <p:spPr>
          <a:xfrm>
            <a:off x="709871" y="3309828"/>
            <a:ext cx="11310946" cy="340593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571975" cy="605230"/>
          </a:xfrm>
          <a:prstGeom prst="rect">
            <a:avLst/>
          </a:prstGeom>
          <a:noFill/>
        </p:spPr>
        <p:txBody>
          <a:bodyPr wrap="none">
            <a:spAutoFit/>
          </a:bodyPr>
          <a:lstStyle/>
          <a:p>
            <a:pPr>
              <a:defRPr sz="4000" b="1">
                <a:solidFill>
                  <a:srgbClr val="2C3E50"/>
                </a:solidFill>
              </a:defRPr>
            </a:pPr>
            <a:r>
              <a:rPr sz="3333"/>
              <a:t>Building an Evaluation Dataset</a:t>
            </a:r>
          </a:p>
        </p:txBody>
      </p:sp>
      <p:sp>
        <p:nvSpPr>
          <p:cNvPr id="3" name="TextBox 2"/>
          <p:cNvSpPr txBox="1"/>
          <p:nvPr/>
        </p:nvSpPr>
        <p:spPr>
          <a:xfrm>
            <a:off x="381000" y="914400"/>
            <a:ext cx="11430000" cy="1734129"/>
          </a:xfrm>
          <a:prstGeom prst="rect">
            <a:avLst/>
          </a:prstGeom>
          <a:noFill/>
        </p:spPr>
        <p:txBody>
          <a:bodyPr wrap="square">
            <a:spAutoFit/>
          </a:bodyPr>
          <a:lstStyle/>
          <a:p>
            <a:pPr>
              <a:spcAft>
                <a:spcPts val="667"/>
              </a:spcAft>
              <a:defRPr sz="2000"/>
            </a:pPr>
            <a:r>
              <a:rPr sz="1667" b="1" dirty="0"/>
              <a:t>Challenge: </a:t>
            </a:r>
            <a:r>
              <a:rPr sz="1667" dirty="0"/>
              <a:t>Need ground truth data to evaluate against.</a:t>
            </a:r>
          </a:p>
          <a:p>
            <a:pPr>
              <a:spcAft>
                <a:spcPts val="667"/>
              </a:spcAft>
              <a:defRPr sz="2000"/>
            </a:pPr>
            <a:r>
              <a:rPr sz="1667" b="1" dirty="0"/>
              <a:t>Approaches:</a:t>
            </a:r>
          </a:p>
          <a:p>
            <a:pPr lvl="1">
              <a:spcAft>
                <a:spcPts val="667"/>
              </a:spcAft>
              <a:defRPr sz="2000"/>
            </a:pPr>
            <a:r>
              <a:rPr sz="1667" b="1" dirty="0"/>
              <a:t>Human-Annotated: </a:t>
            </a:r>
            <a:r>
              <a:rPr sz="1667" dirty="0"/>
              <a:t>Gold standard but expensive</a:t>
            </a:r>
          </a:p>
          <a:p>
            <a:pPr lvl="1">
              <a:spcAft>
                <a:spcPts val="667"/>
              </a:spcAft>
              <a:defRPr sz="2000"/>
            </a:pPr>
            <a:r>
              <a:rPr sz="1667" b="1" dirty="0"/>
              <a:t>Synthetic Generation: </a:t>
            </a:r>
            <a:r>
              <a:rPr sz="1667" dirty="0"/>
              <a:t>Use LLMs to generate query-answer pairs</a:t>
            </a:r>
          </a:p>
          <a:p>
            <a:pPr lvl="1">
              <a:spcAft>
                <a:spcPts val="667"/>
              </a:spcAft>
              <a:defRPr sz="2000"/>
            </a:pPr>
            <a:r>
              <a:rPr sz="1667" b="1" dirty="0"/>
              <a:t>Production Logs: </a:t>
            </a:r>
            <a:r>
              <a:rPr sz="1667" dirty="0"/>
              <a:t>Real user queries with expert-reviewed answers</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78</a:t>
            </a:r>
          </a:p>
        </p:txBody>
      </p:sp>
      <p:pic>
        <p:nvPicPr>
          <p:cNvPr id="6" name="Picture 5" descr="A computer screen shot of a computer code&#10;&#10;AI-generated content may be incorrect.">
            <a:extLst>
              <a:ext uri="{FF2B5EF4-FFF2-40B4-BE49-F238E27FC236}">
                <a16:creationId xmlns:a16="http://schemas.microsoft.com/office/drawing/2014/main" id="{57A6F346-3B9C-99C1-3B53-3B8D9D17288E}"/>
              </a:ext>
            </a:extLst>
          </p:cNvPr>
          <p:cNvPicPr>
            <a:picLocks noChangeAspect="1"/>
          </p:cNvPicPr>
          <p:nvPr/>
        </p:nvPicPr>
        <p:blipFill>
          <a:blip r:embed="rId3"/>
          <a:stretch>
            <a:fillRect/>
          </a:stretch>
        </p:blipFill>
        <p:spPr>
          <a:xfrm>
            <a:off x="436025" y="2864641"/>
            <a:ext cx="11591126" cy="39374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5262146" cy="605230"/>
          </a:xfrm>
          <a:prstGeom prst="rect">
            <a:avLst/>
          </a:prstGeom>
          <a:noFill/>
        </p:spPr>
        <p:txBody>
          <a:bodyPr wrap="none">
            <a:spAutoFit/>
          </a:bodyPr>
          <a:lstStyle/>
          <a:p>
            <a:pPr>
              <a:defRPr sz="4000" b="1">
                <a:solidFill>
                  <a:srgbClr val="2C3E50"/>
                </a:solidFill>
              </a:defRPr>
            </a:pPr>
            <a:r>
              <a:rPr sz="3333"/>
              <a:t>Common RAG Failure Modes</a:t>
            </a:r>
          </a:p>
        </p:txBody>
      </p:sp>
      <p:sp>
        <p:nvSpPr>
          <p:cNvPr id="3" name="TextBox 2"/>
          <p:cNvSpPr txBox="1"/>
          <p:nvPr/>
        </p:nvSpPr>
        <p:spPr>
          <a:xfrm>
            <a:off x="381000" y="914400"/>
            <a:ext cx="11430000" cy="4389150"/>
          </a:xfrm>
          <a:prstGeom prst="rect">
            <a:avLst/>
          </a:prstGeom>
          <a:noFill/>
        </p:spPr>
        <p:txBody>
          <a:bodyPr wrap="square">
            <a:spAutoFit/>
          </a:bodyPr>
          <a:lstStyle/>
          <a:p>
            <a:endParaRPr sz="1500" dirty="0"/>
          </a:p>
          <a:p>
            <a:pPr>
              <a:spcAft>
                <a:spcPts val="667"/>
              </a:spcAft>
              <a:defRPr sz="2000"/>
            </a:pPr>
            <a:r>
              <a:rPr sz="1667" dirty="0"/>
              <a:t>1. </a:t>
            </a:r>
            <a:r>
              <a:rPr sz="1667" b="1" dirty="0"/>
              <a:t>Retrieval Failures:</a:t>
            </a:r>
          </a:p>
          <a:p>
            <a:pPr marL="742950" lvl="1" indent="-285750">
              <a:spcAft>
                <a:spcPts val="667"/>
              </a:spcAft>
              <a:buFont typeface="Arial" panose="020B0604020202020204" pitchFamily="34" charset="0"/>
              <a:buChar char="•"/>
              <a:defRPr sz="2000"/>
            </a:pPr>
            <a:r>
              <a:rPr sz="1667" dirty="0"/>
              <a:t>Low precision (irrelevant chunks retrieved)</a:t>
            </a:r>
          </a:p>
          <a:p>
            <a:pPr marL="742950" lvl="1" indent="-285750">
              <a:spcAft>
                <a:spcPts val="667"/>
              </a:spcAft>
              <a:buFont typeface="Arial" panose="020B0604020202020204" pitchFamily="34" charset="0"/>
              <a:buChar char="•"/>
              <a:defRPr sz="2000"/>
            </a:pPr>
            <a:r>
              <a:rPr sz="1667" dirty="0"/>
              <a:t>Low recall (relevant chunks missed)</a:t>
            </a:r>
          </a:p>
          <a:p>
            <a:pPr marL="742950" lvl="1" indent="-285750">
              <a:spcAft>
                <a:spcPts val="667"/>
              </a:spcAft>
              <a:buFont typeface="Arial" panose="020B0604020202020204" pitchFamily="34" charset="0"/>
              <a:buChar char="•"/>
              <a:defRPr sz="2000"/>
            </a:pPr>
            <a:r>
              <a:rPr sz="1667" dirty="0"/>
              <a:t>Poor chunking (semantically incoherent)</a:t>
            </a:r>
          </a:p>
          <a:p>
            <a:pPr>
              <a:spcAft>
                <a:spcPts val="667"/>
              </a:spcAft>
              <a:defRPr sz="2000"/>
            </a:pPr>
            <a:r>
              <a:rPr sz="1667" dirty="0"/>
              <a:t>2. </a:t>
            </a:r>
            <a:r>
              <a:rPr sz="1667" b="1" dirty="0"/>
              <a:t>Generation Failures:</a:t>
            </a:r>
          </a:p>
          <a:p>
            <a:pPr marL="742950" lvl="1" indent="-285750">
              <a:spcAft>
                <a:spcPts val="667"/>
              </a:spcAft>
              <a:buFont typeface="Arial" panose="020B0604020202020204" pitchFamily="34" charset="0"/>
              <a:buChar char="•"/>
              <a:defRPr sz="2000"/>
            </a:pPr>
            <a:r>
              <a:rPr sz="1667" dirty="0"/>
              <a:t>Hallucination (not grounded in context)</a:t>
            </a:r>
          </a:p>
          <a:p>
            <a:pPr marL="742950" lvl="1" indent="-285750">
              <a:spcAft>
                <a:spcPts val="667"/>
              </a:spcAft>
              <a:buFont typeface="Arial" panose="020B0604020202020204" pitchFamily="34" charset="0"/>
              <a:buChar char="•"/>
              <a:defRPr sz="2000"/>
            </a:pPr>
            <a:r>
              <a:rPr sz="1667" dirty="0"/>
              <a:t>Irrelevant answers (doesn't address query)</a:t>
            </a:r>
          </a:p>
          <a:p>
            <a:pPr marL="742950" lvl="1" indent="-285750">
              <a:spcAft>
                <a:spcPts val="667"/>
              </a:spcAft>
              <a:buFont typeface="Arial" panose="020B0604020202020204" pitchFamily="34" charset="0"/>
              <a:buChar char="•"/>
              <a:defRPr sz="2000"/>
            </a:pPr>
            <a:r>
              <a:rPr sz="1667" dirty="0"/>
              <a:t>Lost in the middle (ignores mid-context info)</a:t>
            </a:r>
          </a:p>
          <a:p>
            <a:pPr>
              <a:spcAft>
                <a:spcPts val="667"/>
              </a:spcAft>
              <a:defRPr sz="2000"/>
            </a:pPr>
            <a:r>
              <a:rPr sz="1667" dirty="0"/>
              <a:t>3. </a:t>
            </a:r>
            <a:r>
              <a:rPr sz="1667" b="1" dirty="0"/>
              <a:t>System Failures:</a:t>
            </a:r>
          </a:p>
          <a:p>
            <a:pPr marL="742950" lvl="1" indent="-285750">
              <a:spcAft>
                <a:spcPts val="667"/>
              </a:spcAft>
              <a:buFont typeface="Arial" panose="020B0604020202020204" pitchFamily="34" charset="0"/>
              <a:buChar char="•"/>
              <a:defRPr sz="2000"/>
            </a:pPr>
            <a:r>
              <a:rPr sz="1667" dirty="0"/>
              <a:t>High latency (too slow for users)</a:t>
            </a:r>
          </a:p>
          <a:p>
            <a:pPr marL="742950" lvl="1" indent="-285750">
              <a:spcAft>
                <a:spcPts val="667"/>
              </a:spcAft>
              <a:buFont typeface="Arial" panose="020B0604020202020204" pitchFamily="34" charset="0"/>
              <a:buChar char="•"/>
              <a:defRPr sz="2000"/>
            </a:pPr>
            <a:r>
              <a:rPr sz="1667" dirty="0"/>
              <a:t>Inconsistent results (non-deterministic)</a:t>
            </a:r>
          </a:p>
          <a:p>
            <a:pPr marL="742950" lvl="1" indent="-285750">
              <a:spcAft>
                <a:spcPts val="667"/>
              </a:spcAft>
              <a:buFont typeface="Arial" panose="020B0604020202020204" pitchFamily="34" charset="0"/>
              <a:buChar char="•"/>
              <a:defRPr sz="2000"/>
            </a:pPr>
            <a:r>
              <a:rPr sz="1667" dirty="0"/>
              <a:t>Scalability issues (can't handle load)</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79</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8395055" cy="605230"/>
          </a:xfrm>
          <a:prstGeom prst="rect">
            <a:avLst/>
          </a:prstGeom>
          <a:noFill/>
        </p:spPr>
        <p:txBody>
          <a:bodyPr wrap="none">
            <a:spAutoFit/>
          </a:bodyPr>
          <a:lstStyle/>
          <a:p>
            <a:pPr>
              <a:defRPr sz="4000" b="1">
                <a:solidFill>
                  <a:srgbClr val="2C3E50"/>
                </a:solidFill>
              </a:defRPr>
            </a:pPr>
            <a:r>
              <a:rPr sz="3333"/>
              <a:t>Debugging RAG Systems: Systematic Approach</a:t>
            </a:r>
          </a:p>
        </p:txBody>
      </p:sp>
      <p:sp>
        <p:nvSpPr>
          <p:cNvPr id="3" name="TextBox 2"/>
          <p:cNvSpPr txBox="1"/>
          <p:nvPr/>
        </p:nvSpPr>
        <p:spPr>
          <a:xfrm>
            <a:off x="11494888" y="6477001"/>
            <a:ext cx="316112" cy="246221"/>
          </a:xfrm>
          <a:prstGeom prst="rect">
            <a:avLst/>
          </a:prstGeom>
          <a:noFill/>
        </p:spPr>
        <p:txBody>
          <a:bodyPr wrap="none">
            <a:spAutoFit/>
          </a:bodyPr>
          <a:lstStyle/>
          <a:p>
            <a:pPr algn="r">
              <a:defRPr sz="1200"/>
            </a:pPr>
            <a:r>
              <a:rPr sz="1000"/>
              <a:t>80</a:t>
            </a:r>
          </a:p>
        </p:txBody>
      </p:sp>
      <p:pic>
        <p:nvPicPr>
          <p:cNvPr id="5" name="Picture 4" descr="A diagram of a diagram&#10;&#10;AI-generated content may be incorrect.">
            <a:extLst>
              <a:ext uri="{FF2B5EF4-FFF2-40B4-BE49-F238E27FC236}">
                <a16:creationId xmlns:a16="http://schemas.microsoft.com/office/drawing/2014/main" id="{938732CD-9F5D-D3CD-9671-90952ED0758B}"/>
              </a:ext>
            </a:extLst>
          </p:cNvPr>
          <p:cNvPicPr>
            <a:picLocks noChangeAspect="1"/>
          </p:cNvPicPr>
          <p:nvPr/>
        </p:nvPicPr>
        <p:blipFill>
          <a:blip r:embed="rId3"/>
          <a:stretch>
            <a:fillRect/>
          </a:stretch>
        </p:blipFill>
        <p:spPr>
          <a:xfrm>
            <a:off x="1078706" y="999363"/>
            <a:ext cx="9970294" cy="53164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228600"/>
            <a:ext cx="6884129" cy="605230"/>
          </a:xfrm>
          <a:prstGeom prst="rect">
            <a:avLst/>
          </a:prstGeom>
          <a:noFill/>
        </p:spPr>
        <p:txBody>
          <a:bodyPr wrap="none">
            <a:spAutoFit/>
          </a:bodyPr>
          <a:lstStyle/>
          <a:p>
            <a:pPr>
              <a:defRPr sz="4000" b="1">
                <a:solidFill>
                  <a:srgbClr val="2C3E50"/>
                </a:solidFill>
              </a:defRPr>
            </a:pPr>
            <a:r>
              <a:rPr sz="3333"/>
              <a:t>Production Best Practices: Monitoring</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82</a:t>
            </a:r>
          </a:p>
        </p:txBody>
      </p:sp>
      <p:graphicFrame>
        <p:nvGraphicFramePr>
          <p:cNvPr id="6" name="TextBox 2">
            <a:extLst>
              <a:ext uri="{FF2B5EF4-FFF2-40B4-BE49-F238E27FC236}">
                <a16:creationId xmlns:a16="http://schemas.microsoft.com/office/drawing/2014/main" id="{CBEAE285-9BF1-D821-4525-D9907FA79C81}"/>
              </a:ext>
            </a:extLst>
          </p:cNvPr>
          <p:cNvGraphicFramePr/>
          <p:nvPr>
            <p:extLst>
              <p:ext uri="{D42A27DB-BD31-4B8C-83A1-F6EECF244321}">
                <p14:modId xmlns:p14="http://schemas.microsoft.com/office/powerpoint/2010/main" val="800005648"/>
              </p:ext>
            </p:extLst>
          </p:nvPr>
        </p:nvGraphicFramePr>
        <p:xfrm>
          <a:off x="381000" y="914400"/>
          <a:ext cx="11430000" cy="5543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085868" cy="605230"/>
          </a:xfrm>
          <a:prstGeom prst="rect">
            <a:avLst/>
          </a:prstGeom>
          <a:noFill/>
        </p:spPr>
        <p:txBody>
          <a:bodyPr wrap="none">
            <a:spAutoFit/>
          </a:bodyPr>
          <a:lstStyle/>
          <a:p>
            <a:pPr>
              <a:defRPr sz="4000" b="1">
                <a:solidFill>
                  <a:srgbClr val="2C3E50"/>
                </a:solidFill>
              </a:defRPr>
            </a:pPr>
            <a:r>
              <a:rPr sz="3333"/>
              <a:t>Production Best Practices: Security &amp; Privacy</a:t>
            </a:r>
          </a:p>
        </p:txBody>
      </p:sp>
      <p:sp>
        <p:nvSpPr>
          <p:cNvPr id="4" name="TextBox 3"/>
          <p:cNvSpPr txBox="1"/>
          <p:nvPr/>
        </p:nvSpPr>
        <p:spPr>
          <a:xfrm>
            <a:off x="11494888" y="6477001"/>
            <a:ext cx="316112" cy="246221"/>
          </a:xfrm>
          <a:prstGeom prst="rect">
            <a:avLst/>
          </a:prstGeom>
          <a:noFill/>
        </p:spPr>
        <p:txBody>
          <a:bodyPr wrap="none">
            <a:spAutoFit/>
          </a:bodyPr>
          <a:lstStyle/>
          <a:p>
            <a:pPr algn="r">
              <a:defRPr sz="1200"/>
            </a:pPr>
            <a:r>
              <a:rPr sz="1000"/>
              <a:t>85</a:t>
            </a:r>
          </a:p>
        </p:txBody>
      </p:sp>
      <p:sp>
        <p:nvSpPr>
          <p:cNvPr id="6" name="TextBox 5">
            <a:extLst>
              <a:ext uri="{FF2B5EF4-FFF2-40B4-BE49-F238E27FC236}">
                <a16:creationId xmlns:a16="http://schemas.microsoft.com/office/drawing/2014/main" id="{29CB0976-D6F7-8A87-B9A9-45AF957D4BA8}"/>
              </a:ext>
            </a:extLst>
          </p:cNvPr>
          <p:cNvSpPr txBox="1"/>
          <p:nvPr/>
        </p:nvSpPr>
        <p:spPr>
          <a:xfrm>
            <a:off x="508000" y="1095029"/>
            <a:ext cx="6096000" cy="4504631"/>
          </a:xfrm>
          <a:prstGeom prst="rect">
            <a:avLst/>
          </a:prstGeom>
          <a:noFill/>
        </p:spPr>
        <p:txBody>
          <a:bodyPr wrap="square">
            <a:spAutoFit/>
          </a:bodyPr>
          <a:lstStyle/>
          <a:p>
            <a:pPr>
              <a:spcAft>
                <a:spcPts val="667"/>
              </a:spcAft>
              <a:defRPr sz="2000"/>
            </a:pPr>
            <a:r>
              <a:rPr lang="en-GB" sz="1667" b="1" dirty="0"/>
              <a:t>Key Considerations:</a:t>
            </a:r>
          </a:p>
          <a:p>
            <a:pPr marL="342900" indent="-342900">
              <a:spcAft>
                <a:spcPts val="667"/>
              </a:spcAft>
              <a:buFont typeface="+mj-lt"/>
              <a:buAutoNum type="arabicPeriod"/>
              <a:defRPr sz="2000"/>
            </a:pPr>
            <a:r>
              <a:rPr lang="en-GB" sz="1667" b="1" dirty="0"/>
              <a:t>Data Access Control</a:t>
            </a:r>
          </a:p>
          <a:p>
            <a:pPr marL="800100" lvl="1" indent="-342900">
              <a:spcAft>
                <a:spcPts val="667"/>
              </a:spcAft>
              <a:buFont typeface="+mj-lt"/>
              <a:buAutoNum type="alphaLcParenR"/>
              <a:defRPr sz="2000"/>
            </a:pPr>
            <a:r>
              <a:rPr lang="en-GB" sz="1667" dirty="0"/>
              <a:t>Ensure users only retrieve authorized documents</a:t>
            </a:r>
          </a:p>
          <a:p>
            <a:pPr marL="800100" lvl="1" indent="-342900">
              <a:spcAft>
                <a:spcPts val="667"/>
              </a:spcAft>
              <a:buFont typeface="+mj-lt"/>
              <a:buAutoNum type="alphaLcParenR"/>
              <a:defRPr sz="2000"/>
            </a:pPr>
            <a:r>
              <a:rPr lang="en-GB" sz="1667" dirty="0"/>
              <a:t>Implement row-level security in vector DB</a:t>
            </a:r>
          </a:p>
          <a:p>
            <a:pPr marL="342900" indent="-342900">
              <a:spcAft>
                <a:spcPts val="667"/>
              </a:spcAft>
              <a:buFont typeface="+mj-lt"/>
              <a:buAutoNum type="arabicPeriod"/>
              <a:defRPr sz="2000"/>
            </a:pPr>
            <a:r>
              <a:rPr lang="en-GB" sz="1667" b="1" dirty="0"/>
              <a:t>PII Protection</a:t>
            </a:r>
          </a:p>
          <a:p>
            <a:pPr marL="800100" lvl="1" indent="-342900">
              <a:spcAft>
                <a:spcPts val="667"/>
              </a:spcAft>
              <a:buFont typeface="+mj-lt"/>
              <a:buAutoNum type="alphaLcParenR"/>
              <a:defRPr sz="2000"/>
            </a:pPr>
            <a:r>
              <a:rPr lang="en-GB" sz="1667" dirty="0"/>
              <a:t>Detect and redact sensitive information</a:t>
            </a:r>
          </a:p>
          <a:p>
            <a:pPr marL="800100" lvl="1" indent="-342900">
              <a:spcAft>
                <a:spcPts val="667"/>
              </a:spcAft>
              <a:buFont typeface="+mj-lt"/>
              <a:buAutoNum type="alphaLcParenR"/>
              <a:defRPr sz="2000"/>
            </a:pPr>
            <a:r>
              <a:rPr lang="en-GB" sz="1667" dirty="0"/>
              <a:t>Compliance with GDPR, HIPAA, etc.</a:t>
            </a:r>
          </a:p>
          <a:p>
            <a:pPr marL="342900" indent="-342900">
              <a:spcAft>
                <a:spcPts val="667"/>
              </a:spcAft>
              <a:buFont typeface="+mj-lt"/>
              <a:buAutoNum type="arabicPeriod"/>
              <a:defRPr sz="2000"/>
            </a:pPr>
            <a:r>
              <a:rPr lang="en-GB" sz="1667" b="1" dirty="0"/>
              <a:t>Prompt Injection </a:t>
            </a:r>
            <a:r>
              <a:rPr lang="en-GB" sz="1667" b="1" dirty="0" err="1"/>
              <a:t>Defense</a:t>
            </a:r>
            <a:endParaRPr lang="en-GB" sz="1667" b="1" dirty="0"/>
          </a:p>
          <a:p>
            <a:pPr marL="800100" lvl="1" indent="-342900">
              <a:spcAft>
                <a:spcPts val="667"/>
              </a:spcAft>
              <a:buFont typeface="+mj-lt"/>
              <a:buAutoNum type="alphaLcParenR"/>
              <a:defRPr sz="2000"/>
            </a:pPr>
            <a:r>
              <a:rPr lang="en-GB" sz="1667" dirty="0"/>
              <a:t>Sanitize user inputs</a:t>
            </a:r>
          </a:p>
          <a:p>
            <a:pPr marL="800100" lvl="1" indent="-342900">
              <a:spcAft>
                <a:spcPts val="667"/>
              </a:spcAft>
              <a:buFont typeface="+mj-lt"/>
              <a:buAutoNum type="alphaLcParenR"/>
              <a:defRPr sz="2000"/>
            </a:pPr>
            <a:r>
              <a:rPr lang="en-GB" sz="1667" dirty="0"/>
              <a:t>Monitor for adversarial queries</a:t>
            </a:r>
          </a:p>
          <a:p>
            <a:pPr marL="342900" indent="-342900">
              <a:spcAft>
                <a:spcPts val="667"/>
              </a:spcAft>
              <a:buFont typeface="+mj-lt"/>
              <a:buAutoNum type="arabicPeriod"/>
              <a:defRPr sz="2000"/>
            </a:pPr>
            <a:r>
              <a:rPr lang="en-GB" sz="1667" b="1" dirty="0"/>
              <a:t>Output Filtering</a:t>
            </a:r>
          </a:p>
          <a:p>
            <a:pPr marL="800100" lvl="1" indent="-342900">
              <a:spcAft>
                <a:spcPts val="667"/>
              </a:spcAft>
              <a:buFont typeface="+mj-lt"/>
              <a:buAutoNum type="alphaLcParenR"/>
              <a:defRPr sz="2000"/>
            </a:pPr>
            <a:r>
              <a:rPr lang="en-GB" sz="1667" dirty="0"/>
              <a:t>Content safety checks</a:t>
            </a:r>
          </a:p>
          <a:p>
            <a:pPr marL="800100" lvl="1" indent="-342900">
              <a:spcAft>
                <a:spcPts val="667"/>
              </a:spcAft>
              <a:buFont typeface="+mj-lt"/>
              <a:buAutoNum type="alphaLcParenR"/>
              <a:defRPr sz="2000"/>
            </a:pPr>
            <a:r>
              <a:rPr lang="en-GB" sz="1667" dirty="0"/>
              <a:t>Toxicity detection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Workshop Wrap-Up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85241" y="1008993"/>
            <a:ext cx="9231410" cy="3542045"/>
          </a:xfrm>
          <a:prstGeom prst="rect">
            <a:avLst/>
          </a:prstGeom>
        </p:spPr>
        <p:txBody>
          <a:bodyPr vert="horz" lIns="91440" tIns="45720" rIns="91440" bIns="45720" rtlCol="0" anchor="b">
            <a:normAutofit/>
          </a:bodyPr>
          <a:lstStyle/>
          <a:p>
            <a:pPr>
              <a:lnSpc>
                <a:spcPct val="90000"/>
              </a:lnSpc>
              <a:spcBef>
                <a:spcPct val="0"/>
              </a:spcBef>
              <a:spcAft>
                <a:spcPts val="500"/>
              </a:spcAft>
              <a:defRPr sz="5400" b="1">
                <a:solidFill>
                  <a:srgbClr val="2C3E50"/>
                </a:solidFill>
              </a:defRPr>
            </a:pPr>
            <a:r>
              <a:rPr lang="en-US" sz="11500" kern="1200">
                <a:solidFill>
                  <a:schemeClr val="tx1"/>
                </a:solidFill>
                <a:latin typeface="+mj-lt"/>
                <a:ea typeface="+mj-ea"/>
                <a:cs typeface="+mj-cs"/>
              </a:rPr>
              <a:t>Happy Building! 🚀</a:t>
            </a:r>
          </a:p>
        </p:txBody>
      </p:sp>
      <p:sp>
        <p:nvSpPr>
          <p:cNvPr id="3" name="TextBox 2"/>
          <p:cNvSpPr txBox="1"/>
          <p:nvPr/>
        </p:nvSpPr>
        <p:spPr>
          <a:xfrm>
            <a:off x="1285241" y="4582814"/>
            <a:ext cx="7132335" cy="1312658"/>
          </a:xfrm>
          <a:prstGeom prst="rect">
            <a:avLst/>
          </a:prstGeom>
        </p:spPr>
        <p:txBody>
          <a:bodyPr vert="horz" lIns="91440" tIns="45720" rIns="91440" bIns="45720" rtlCol="0" anchor="t">
            <a:normAutofit/>
          </a:bodyPr>
          <a:lstStyle/>
          <a:p>
            <a:pPr>
              <a:lnSpc>
                <a:spcPct val="90000"/>
              </a:lnSpc>
              <a:spcBef>
                <a:spcPts val="1000"/>
              </a:spcBef>
              <a:defRPr sz="2400"/>
            </a:pPr>
            <a:r>
              <a:rPr lang="en-US" sz="2400" b="1" kern="1200">
                <a:solidFill>
                  <a:schemeClr val="tx1"/>
                </a:solidFill>
                <a:latin typeface="+mn-lt"/>
                <a:ea typeface="+mn-ea"/>
                <a:cs typeface="+mn-cs"/>
              </a:rPr>
              <a:t>Remember:</a:t>
            </a:r>
            <a:r>
              <a:rPr lang="en-US" sz="2400" kern="1200">
                <a:solidFill>
                  <a:schemeClr val="tx1"/>
                </a:solidFill>
                <a:latin typeface="+mn-lt"/>
                <a:ea typeface="+mn-ea"/>
                <a:cs typeface="+mn-cs"/>
              </a:rPr>
              <a:t> Start simple, measure everything, iterate based on data.</a:t>
            </a:r>
            <a:endParaRPr lang="en-US" sz="2400" kern="1200" dirty="0">
              <a:solidFill>
                <a:schemeClr val="tx1"/>
              </a:solidFill>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2359</TotalTime>
  <Words>8339</Words>
  <Application>Microsoft Office PowerPoint</Application>
  <PresentationFormat>Widescreen</PresentationFormat>
  <Paragraphs>687</Paragraphs>
  <Slides>96</Slides>
  <Notes>92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Courier New</vt:lpstr>
      <vt:lpstr>Maven Pro</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**Mastering RAG: Advanced Architectures &amp; Optimization**</dc:title>
  <dc:subject>PptxGenJS Presentation</dc:subject>
  <dc:creator>Created by Marp</dc:creator>
  <cp:lastModifiedBy>Ali Bina</cp:lastModifiedBy>
  <cp:revision>10</cp:revision>
  <dcterms:created xsi:type="dcterms:W3CDTF">2025-11-04T20:49:03Z</dcterms:created>
  <dcterms:modified xsi:type="dcterms:W3CDTF">2025-11-06T12:46:58Z</dcterms:modified>
</cp:coreProperties>
</file>